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99" r:id="rId2"/>
    <p:sldId id="300" r:id="rId3"/>
    <p:sldId id="256" r:id="rId4"/>
    <p:sldId id="257" r:id="rId5"/>
    <p:sldId id="258" r:id="rId6"/>
    <p:sldId id="301" r:id="rId7"/>
    <p:sldId id="259" r:id="rId8"/>
    <p:sldId id="260" r:id="rId9"/>
    <p:sldId id="261" r:id="rId10"/>
    <p:sldId id="305" r:id="rId11"/>
    <p:sldId id="262" r:id="rId12"/>
    <p:sldId id="264" r:id="rId13"/>
    <p:sldId id="302" r:id="rId14"/>
    <p:sldId id="265" r:id="rId15"/>
    <p:sldId id="266" r:id="rId16"/>
    <p:sldId id="268" r:id="rId17"/>
    <p:sldId id="269" r:id="rId18"/>
    <p:sldId id="306" r:id="rId19"/>
    <p:sldId id="270" r:id="rId20"/>
    <p:sldId id="271" r:id="rId21"/>
    <p:sldId id="307" r:id="rId22"/>
    <p:sldId id="267" r:id="rId23"/>
    <p:sldId id="272" r:id="rId24"/>
    <p:sldId id="273" r:id="rId25"/>
    <p:sldId id="274" r:id="rId26"/>
    <p:sldId id="308" r:id="rId27"/>
    <p:sldId id="276" r:id="rId28"/>
    <p:sldId id="277" r:id="rId29"/>
    <p:sldId id="278" r:id="rId30"/>
    <p:sldId id="279" r:id="rId31"/>
    <p:sldId id="309" r:id="rId32"/>
    <p:sldId id="275" r:id="rId33"/>
    <p:sldId id="280" r:id="rId34"/>
    <p:sldId id="281" r:id="rId35"/>
    <p:sldId id="282" r:id="rId36"/>
    <p:sldId id="283" r:id="rId37"/>
    <p:sldId id="284" r:id="rId38"/>
    <p:sldId id="303" r:id="rId39"/>
    <p:sldId id="30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310" r:id="rId48"/>
    <p:sldId id="311" r:id="rId49"/>
    <p:sldId id="292" r:id="rId50"/>
    <p:sldId id="293" r:id="rId51"/>
    <p:sldId id="294" r:id="rId52"/>
    <p:sldId id="312" r:id="rId53"/>
    <p:sldId id="295" r:id="rId54"/>
    <p:sldId id="296" r:id="rId55"/>
    <p:sldId id="297" r:id="rId56"/>
    <p:sldId id="298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76E3F-9476-4037-ACF7-71F3BFD6B9D4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07F7C-8610-4EAA-8F52-1A2F6EAEC2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29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3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75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164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2677D-58BF-44DE-8378-09E2F838B28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888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874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229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196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955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540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181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69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082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863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415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012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471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741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613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948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99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783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248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418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679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056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5988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8988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088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797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8069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6347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7545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94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Geogebra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1106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0569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1025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6091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3056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369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7630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7538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0003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8511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90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5330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2734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2408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5660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5537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90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224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403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219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7F7C-8610-4EAA-8F52-1A2F6EAEC21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70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25B-9290-4DA8-ADB4-4A643EFFDCE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C8C-8E4F-4A32-A333-82E5525E9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25B-9290-4DA8-ADB4-4A643EFFDCE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C8C-8E4F-4A32-A333-82E5525E9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46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25B-9290-4DA8-ADB4-4A643EFFDCE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C8C-8E4F-4A32-A333-82E5525E9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76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25B-9290-4DA8-ADB4-4A643EFFDCE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C8C-8E4F-4A32-A333-82E5525E9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88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25B-9290-4DA8-ADB4-4A643EFFDCE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C8C-8E4F-4A32-A333-82E5525E9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90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25B-9290-4DA8-ADB4-4A643EFFDCE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C8C-8E4F-4A32-A333-82E5525E9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14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25B-9290-4DA8-ADB4-4A643EFFDCE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C8C-8E4F-4A32-A333-82E5525E9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34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25B-9290-4DA8-ADB4-4A643EFFDCE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C8C-8E4F-4A32-A333-82E5525E9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25B-9290-4DA8-ADB4-4A643EFFDCE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C8C-8E4F-4A32-A333-82E5525E9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48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25B-9290-4DA8-ADB4-4A643EFFDCE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C8C-8E4F-4A32-A333-82E5525E9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19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BA25B-9290-4DA8-ADB4-4A643EFFDCE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FC8C-8E4F-4A32-A333-82E5525E9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18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BA25B-9290-4DA8-ADB4-4A643EFFDCEC}" type="datetimeFigureOut">
              <a:rPr lang="fr-FR" smtClean="0"/>
              <a:t>23/03/2015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9FC8C-8E4F-4A32-A333-82E5525E97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29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hyllotaxie.jpg?uselang=fr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math.cnrs.fr/IMG/jpg/joconde.jp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E:\extreme%20et%20moyenne%20raison.gg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hyperlink" Target="http://fr.wikipedia.org/wiki/Char_de_combat" TargetMode="External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://images.math.cnrs.fr/IMG/jpg/joconde.jpg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4234482"/>
          </a:xfrm>
        </p:spPr>
        <p:txBody>
          <a:bodyPr>
            <a:normAutofit/>
          </a:bodyPr>
          <a:lstStyle/>
          <a:p>
            <a:r>
              <a:rPr lang="fr-FR" sz="6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La Joconde </a:t>
            </a:r>
            <a:r>
              <a:rPr lang="fr-FR" sz="6600" dirty="0" smtClean="0">
                <a:latin typeface="Baskerville Old Face" panose="02020602080505020303" pitchFamily="18" charset="0"/>
              </a:rPr>
              <a:t/>
            </a:r>
            <a:br>
              <a:rPr lang="fr-FR" sz="6600" dirty="0" smtClean="0">
                <a:latin typeface="Baskerville Old Face" panose="02020602080505020303" pitchFamily="18" charset="0"/>
              </a:rPr>
            </a:br>
            <a:r>
              <a:rPr lang="fr-FR" sz="6600" dirty="0" smtClean="0">
                <a:latin typeface="Baskerville Old Face" panose="02020602080505020303" pitchFamily="18" charset="0"/>
              </a:rPr>
              <a:t>à travers le </a:t>
            </a:r>
            <a:br>
              <a:rPr lang="fr-FR" sz="6600" dirty="0" smtClean="0">
                <a:latin typeface="Baskerville Old Face" panose="02020602080505020303" pitchFamily="18" charset="0"/>
              </a:rPr>
            </a:br>
            <a:r>
              <a:rPr lang="fr-FR" sz="66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Nombre d’Or</a:t>
            </a:r>
            <a:endParaRPr lang="fr-FR" sz="66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9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/>
          <a:lstStyle/>
          <a:p>
            <a:r>
              <a:rPr lang="fr-FR" dirty="0" smtClean="0"/>
              <a:t>Irrationnel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re 1"/>
              <p:cNvSpPr>
                <a:spLocks noGrp="1"/>
              </p:cNvSpPr>
              <p:nvPr>
                <p:ph idx="1"/>
              </p:nvPr>
            </p:nvSpPr>
            <p:spPr>
              <a:xfrm>
                <a:off x="2267744" y="2780928"/>
                <a:ext cx="4536504" cy="125273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8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8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fr-FR" sz="8800" dirty="0">
                    <a:solidFill>
                      <a:srgbClr val="FF0000"/>
                    </a:solidFill>
                  </a:rPr>
                  <a:t>1,618</a:t>
                </a:r>
              </a:p>
            </p:txBody>
          </p:sp>
        </mc:Choice>
        <mc:Fallback xmlns="">
          <p:sp>
            <p:nvSpPr>
              <p:cNvPr id="4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7744" y="2780928"/>
                <a:ext cx="4536504" cy="1252736"/>
              </a:xfrm>
              <a:blipFill rotWithShape="1">
                <a:blip r:embed="rId3"/>
                <a:stretch>
                  <a:fillRect t="-23301" r="-2151" b="-640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39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4824536" cy="1930226"/>
          </a:xfrm>
        </p:spPr>
        <p:txBody>
          <a:bodyPr>
            <a:normAutofit fontScale="90000"/>
          </a:bodyPr>
          <a:lstStyle/>
          <a:p>
            <a:r>
              <a:rPr lang="fr-FR" sz="3100" dirty="0" smtClean="0"/>
              <a:t>le Parthénon à Athènes</a:t>
            </a:r>
            <a:br>
              <a:rPr lang="fr-FR" sz="3100" dirty="0" smtClean="0"/>
            </a:br>
            <a:r>
              <a:rPr lang="fr-FR" sz="3100" dirty="0" smtClean="0"/>
              <a:t>de l’architecte grec : </a:t>
            </a:r>
            <a:r>
              <a:rPr lang="fr-FR" sz="3100" dirty="0"/>
              <a:t> </a:t>
            </a:r>
            <a:r>
              <a:rPr lang="fr-FR" sz="3100" b="1" u="sng" dirty="0" smtClean="0"/>
              <a:t>Ictinos</a:t>
            </a:r>
            <a:r>
              <a:rPr lang="fr-FR" sz="3100" dirty="0"/>
              <a:t/>
            </a:r>
            <a:br>
              <a:rPr lang="fr-FR" sz="3100" dirty="0"/>
            </a:br>
            <a:r>
              <a:rPr lang="fr-FR" sz="3100" dirty="0" smtClean="0"/>
              <a:t>(V</a:t>
            </a:r>
            <a:r>
              <a:rPr lang="fr-FR" sz="3100" baseline="30000" dirty="0" smtClean="0"/>
              <a:t>ème</a:t>
            </a:r>
            <a:r>
              <a:rPr lang="fr-FR" sz="3100" dirty="0" smtClean="0"/>
              <a:t> </a:t>
            </a:r>
            <a:r>
              <a:rPr lang="fr-FR" sz="3100" dirty="0"/>
              <a:t>siècle avant </a:t>
            </a:r>
            <a:r>
              <a:rPr lang="fr-FR" sz="3100" dirty="0" smtClean="0"/>
              <a:t>J.C)</a:t>
            </a:r>
            <a:r>
              <a:rPr lang="fr-FR" sz="3100" dirty="0"/>
              <a:t/>
            </a:r>
            <a:br>
              <a:rPr lang="fr-FR" sz="3100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 descr="Résultat de recherche d'images pour &quot;marguerite nombre d'or&quot;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528392" cy="273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ce réservé du contenu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1847735" cy="35337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5776" y="3125386"/>
            <a:ext cx="420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prstClr val="black"/>
                </a:solidFill>
                <a:ea typeface="+mj-ea"/>
                <a:cs typeface="+mj-cs"/>
              </a:rPr>
              <a:t>a</a:t>
            </a:r>
            <a:r>
              <a:rPr lang="fr-FR" sz="2800" dirty="0" smtClean="0">
                <a:solidFill>
                  <a:prstClr val="black"/>
                </a:solidFill>
                <a:ea typeface="+mj-ea"/>
                <a:cs typeface="+mj-cs"/>
              </a:rPr>
              <a:t>vec sa statue d’Athéna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2371576" y="3573016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/>
              <a:t>  du sculpteur grec </a:t>
            </a:r>
            <a:r>
              <a:rPr lang="fr-FR" sz="2800" b="1" u="sng" dirty="0" smtClean="0">
                <a:solidFill>
                  <a:srgbClr val="FF0000"/>
                </a:solidFill>
              </a:rPr>
              <a:t>Phidias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7" name="Image 6" descr="Phidias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19550"/>
            <a:ext cx="1728192" cy="19714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èche droite 7"/>
          <p:cNvSpPr/>
          <p:nvPr/>
        </p:nvSpPr>
        <p:spPr>
          <a:xfrm rot="5400000" flipV="1">
            <a:off x="5001722" y="4635493"/>
            <a:ext cx="1279876" cy="231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180636" y="5172756"/>
            <a:ext cx="2127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0" dirty="0" smtClean="0">
                <a:solidFill>
                  <a:srgbClr val="C00000"/>
                </a:solidFill>
                <a:sym typeface="Symbol"/>
              </a:rPr>
              <a:t></a:t>
            </a:r>
            <a:r>
              <a:rPr lang="fr-FR" sz="2800" dirty="0" smtClean="0"/>
              <a:t> </a:t>
            </a:r>
            <a:r>
              <a:rPr lang="fr-FR" sz="2800" dirty="0"/>
              <a:t>(phi)</a:t>
            </a:r>
          </a:p>
        </p:txBody>
      </p:sp>
    </p:spTree>
    <p:extLst>
      <p:ext uri="{BB962C8B-B14F-4D97-AF65-F5344CB8AC3E}">
        <p14:creationId xmlns:p14="http://schemas.microsoft.com/office/powerpoint/2010/main" val="2482601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4597" y="2420888"/>
            <a:ext cx="758506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sym typeface="Symbol"/>
              </a:rPr>
              <a:t></a:t>
            </a:r>
            <a:r>
              <a:rPr lang="fr-FR" sz="4400" b="1" dirty="0"/>
              <a:t> </a:t>
            </a:r>
            <a:r>
              <a:rPr lang="fr-FR" sz="4400" dirty="0" smtClean="0"/>
              <a:t>est </a:t>
            </a:r>
            <a:r>
              <a:rPr lang="fr-FR" sz="4400" dirty="0"/>
              <a:t>la </a:t>
            </a:r>
            <a:r>
              <a:rPr lang="fr-FR" sz="4400" i="1" dirty="0"/>
              <a:t>seule solution positive de l’équation :</a:t>
            </a:r>
            <a:r>
              <a:rPr lang="fr-FR" sz="4400" b="1" i="1" dirty="0"/>
              <a:t> </a:t>
            </a:r>
            <a:r>
              <a:rPr lang="fr-FR" sz="4400" b="1" i="1" dirty="0" smtClean="0"/>
              <a:t>   </a:t>
            </a:r>
            <a:r>
              <a:rPr lang="fr-FR" sz="4400" b="1" i="1" dirty="0" smtClean="0">
                <a:solidFill>
                  <a:srgbClr val="C00000"/>
                </a:solidFill>
              </a:rPr>
              <a:t>x² </a:t>
            </a:r>
            <a:r>
              <a:rPr lang="fr-FR" sz="4400" b="1" i="1" dirty="0">
                <a:solidFill>
                  <a:srgbClr val="C00000"/>
                </a:solidFill>
              </a:rPr>
              <a:t>- x - 1 = 0 </a:t>
            </a:r>
            <a:endParaRPr lang="fr-FR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0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404664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i="1" u="sng" dirty="0" smtClean="0"/>
              <a:t>Démonstration</a:t>
            </a:r>
            <a:r>
              <a:rPr lang="fr-FR" sz="4400" dirty="0" smtClean="0"/>
              <a:t> : </a:t>
            </a:r>
            <a:endParaRPr lang="fr-FR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752140" y="1625699"/>
                <a:ext cx="3216131" cy="347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800" b="1" i="1" dirty="0" smtClean="0">
                              <a:solidFill>
                                <a:srgbClr val="C00000"/>
                              </a:solidFill>
                            </a:rPr>
                            <m:t>x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800" b="1" i="1" dirty="0" smtClean="0">
                              <a:solidFill>
                                <a:srgbClr val="C00000"/>
                              </a:solidFill>
                            </a:rPr>
                            <m:t>1</m:t>
                          </m:r>
                        </m:den>
                      </m:f>
                      <m:r>
                        <a:rPr lang="fr-FR" sz="2800" b="0" i="1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2800" b="1" i="1" dirty="0" smtClean="0">
                              <a:solidFill>
                                <a:srgbClr val="C00000"/>
                              </a:solidFill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2800" b="1" i="1" dirty="0" smtClean="0">
                              <a:solidFill>
                                <a:srgbClr val="C0000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fr-FR" sz="2800" b="1" i="1" dirty="0" smtClean="0">
                              <a:solidFill>
                                <a:srgbClr val="C00000"/>
                              </a:solidFill>
                            </a:rPr>
                            <m:t> − 1</m:t>
                          </m:r>
                        </m:den>
                      </m:f>
                    </m:oMath>
                  </m:oMathPara>
                </a14:m>
                <a:endParaRPr lang="fr-FR" sz="2800" b="0" dirty="0" smtClean="0"/>
              </a:p>
              <a:p>
                <a:endParaRPr lang="fr-FR" sz="2800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b="1" i="1" dirty="0" smtClean="0">
                        <a:solidFill>
                          <a:srgbClr val="C00000"/>
                        </a:solidFill>
                      </a:rPr>
                      <m:t>     </m:t>
                    </m:r>
                    <m:r>
                      <m:rPr>
                        <m:nor/>
                      </m:rPr>
                      <a:rPr lang="fr-FR" sz="2800" b="1" i="1" dirty="0" smtClean="0">
                        <a:solidFill>
                          <a:srgbClr val="C00000"/>
                        </a:solidFill>
                      </a:rPr>
                      <m:t>x</m:t>
                    </m:r>
                  </m:oMath>
                </a14:m>
                <a:r>
                  <a:rPr lang="fr-FR" sz="2800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b="1" i="1" dirty="0" smtClean="0">
                        <a:solidFill>
                          <a:srgbClr val="C0000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fr-FR" sz="2800" b="1" i="1" dirty="0" smtClean="0">
                        <a:solidFill>
                          <a:srgbClr val="C00000"/>
                        </a:solidFill>
                      </a:rPr>
                      <m:t> − 1</m:t>
                    </m:r>
                  </m:oMath>
                </a14:m>
                <a:r>
                  <a:rPr lang="fr-FR" sz="2800" dirty="0" smtClean="0"/>
                  <a:t>)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</a:rPr>
                      <m:t>=</m:t>
                    </m:r>
                  </m:oMath>
                </a14:m>
                <a:r>
                  <a:rPr lang="fr-FR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b="1" i="1" dirty="0" smtClean="0">
                        <a:solidFill>
                          <a:srgbClr val="C00000"/>
                        </a:solidFill>
                      </a:rPr>
                      <m:t>1</m:t>
                    </m:r>
                    <m:r>
                      <a:rPr lang="fr-FR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fr-FR" sz="28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b="1" i="1" dirty="0" smtClean="0">
                        <a:solidFill>
                          <a:srgbClr val="C00000"/>
                        </a:solidFill>
                      </a:rPr>
                      <m:t>1</m:t>
                    </m:r>
                  </m:oMath>
                </a14:m>
                <a:endParaRPr lang="fr-FR" sz="2800" b="1" dirty="0" smtClean="0">
                  <a:solidFill>
                    <a:srgbClr val="C00000"/>
                  </a:solidFill>
                </a:endParaRPr>
              </a:p>
              <a:p>
                <a:endParaRPr lang="fr-FR" sz="2800" dirty="0" smtClean="0"/>
              </a:p>
              <a:p>
                <a:r>
                  <a:rPr lang="fr-FR" sz="2800" dirty="0"/>
                  <a:t> </a:t>
                </a:r>
                <a:r>
                  <a:rPr lang="fr-FR" sz="2800" dirty="0" smtClean="0"/>
                  <a:t>         </a:t>
                </a:r>
                <a:r>
                  <a:rPr lang="fr-FR" sz="2800" b="1" i="1" dirty="0" smtClean="0">
                    <a:solidFill>
                      <a:srgbClr val="C00000"/>
                    </a:solidFill>
                  </a:rPr>
                  <a:t>x</a:t>
                </a:r>
                <a:r>
                  <a:rPr lang="fr-FR" sz="2800" b="1" i="1" dirty="0" smtClean="0"/>
                  <a:t>²</a:t>
                </a:r>
                <a:r>
                  <a:rPr lang="fr-FR" sz="2800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fr-FR" sz="2800" i="1" dirty="0"/>
                  <a:t>–</a:t>
                </a:r>
                <a:r>
                  <a:rPr lang="fr-FR" sz="2800" b="1" i="1" dirty="0" smtClean="0">
                    <a:solidFill>
                      <a:srgbClr val="C00000"/>
                    </a:solidFill>
                  </a:rPr>
                  <a:t> x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</a:rPr>
                      <m:t>=</m:t>
                    </m:r>
                  </m:oMath>
                </a14:m>
                <a:r>
                  <a:rPr lang="fr-FR" sz="2800" b="1" i="1" dirty="0" smtClean="0">
                    <a:solidFill>
                      <a:srgbClr val="C00000"/>
                    </a:solidFill>
                  </a:rPr>
                  <a:t> 1</a:t>
                </a:r>
              </a:p>
              <a:p>
                <a:endParaRPr lang="fr-FR" sz="2800" b="1" i="1" dirty="0">
                  <a:solidFill>
                    <a:srgbClr val="C00000"/>
                  </a:solidFill>
                </a:endParaRPr>
              </a:p>
              <a:p>
                <a:r>
                  <a:rPr lang="fr-FR" sz="2800" b="1" i="1" dirty="0" smtClean="0">
                    <a:solidFill>
                      <a:srgbClr val="C00000"/>
                    </a:solidFill>
                  </a:rPr>
                  <a:t>      x</a:t>
                </a:r>
                <a:r>
                  <a:rPr lang="fr-FR" sz="2800" b="1" i="1" dirty="0" smtClean="0"/>
                  <a:t>²</a:t>
                </a:r>
                <a:r>
                  <a:rPr lang="fr-FR" sz="2800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fr-FR" sz="2800" i="1" dirty="0"/>
                  <a:t>–</a:t>
                </a:r>
                <a:r>
                  <a:rPr lang="fr-FR" sz="2800" b="1" i="1" dirty="0" smtClean="0">
                    <a:solidFill>
                      <a:srgbClr val="C00000"/>
                    </a:solidFill>
                  </a:rPr>
                  <a:t> x </a:t>
                </a:r>
                <a:r>
                  <a:rPr lang="fr-FR" sz="2800" i="1" dirty="0" smtClean="0"/>
                  <a:t>–</a:t>
                </a:r>
                <a:r>
                  <a:rPr lang="fr-FR" sz="2800" b="1" i="1" dirty="0" smtClean="0"/>
                  <a:t> </a:t>
                </a:r>
                <a:r>
                  <a:rPr lang="fr-FR" sz="2800" b="1" i="1" dirty="0" smtClean="0">
                    <a:solidFill>
                      <a:srgbClr val="C0000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</a:rPr>
                      <m:t>=</m:t>
                    </m:r>
                  </m:oMath>
                </a14:m>
                <a:r>
                  <a:rPr lang="fr-FR" sz="2800" b="1" i="1" dirty="0" smtClean="0">
                    <a:solidFill>
                      <a:srgbClr val="C00000"/>
                    </a:solidFill>
                  </a:rPr>
                  <a:t> 0</a:t>
                </a:r>
                <a:endParaRPr lang="fr-FR" sz="28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140" y="1625699"/>
                <a:ext cx="3216131" cy="3471720"/>
              </a:xfrm>
              <a:prstGeom prst="rect">
                <a:avLst/>
              </a:prstGeom>
              <a:blipFill rotWithShape="1">
                <a:blip r:embed="rId3"/>
                <a:stretch>
                  <a:fillRect b="-42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/>
          <p:nvPr/>
        </p:nvPicPr>
        <p:blipFill>
          <a:blip r:embed="rId4"/>
          <a:stretch>
            <a:fillRect/>
          </a:stretch>
        </p:blipFill>
        <p:spPr>
          <a:xfrm>
            <a:off x="899592" y="2287830"/>
            <a:ext cx="3168352" cy="2147458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1332248" y="2296224"/>
            <a:ext cx="23042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3995548" y="2528900"/>
            <a:ext cx="0" cy="15121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92824" y="302337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 smtClean="0">
                <a:solidFill>
                  <a:srgbClr val="C00000"/>
                </a:solidFill>
              </a:rPr>
              <a:t>1</a:t>
            </a:r>
            <a:endParaRPr lang="fr-FR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783944" y="4498589"/>
            <a:ext cx="10081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43808" y="4543231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 smtClean="0">
                <a:solidFill>
                  <a:srgbClr val="C00000"/>
                </a:solidFill>
              </a:rPr>
              <a:t>x - 1 </a:t>
            </a:r>
            <a:endParaRPr lang="fr-FR" sz="2800" dirty="0"/>
          </a:p>
        </p:txBody>
      </p:sp>
      <p:sp>
        <p:nvSpPr>
          <p:cNvPr id="10" name="Rectangle 9"/>
          <p:cNvSpPr/>
          <p:nvPr/>
        </p:nvSpPr>
        <p:spPr>
          <a:xfrm>
            <a:off x="2267744" y="1700808"/>
            <a:ext cx="433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srgbClr val="C00000"/>
                </a:solidFill>
              </a:rPr>
              <a:t>x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487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339752" y="1959990"/>
                <a:ext cx="4320480" cy="2076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0" b="1" i="1" dirty="0" smtClean="0">
                    <a:solidFill>
                      <a:srgbClr val="C00000"/>
                    </a:solidFill>
                    <a:sym typeface="Symbol"/>
                  </a:rPr>
                  <a:t></a:t>
                </a:r>
                <a:r>
                  <a:rPr lang="fr-FR" sz="8000" b="1" i="1" dirty="0">
                    <a:solidFill>
                      <a:srgbClr val="C00000"/>
                    </a:solidFill>
                  </a:rPr>
                  <a:t> </a:t>
                </a:r>
                <a:r>
                  <a:rPr lang="fr-FR" sz="8000" i="1" dirty="0">
                    <a:solidFill>
                      <a:srgbClr val="C00000"/>
                    </a:solidFill>
                  </a:rPr>
                  <a:t>=</a:t>
                </a:r>
                <a:r>
                  <a:rPr lang="fr-FR" sz="8000" b="1" i="1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8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8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fr-FR" sz="8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fr-FR" sz="80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80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fr-FR" sz="8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8000" i="1" dirty="0"/>
                  <a:t> </a:t>
                </a:r>
                <a:endParaRPr lang="fr-FR" sz="80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959990"/>
                <a:ext cx="4320480" cy="2076146"/>
              </a:xfrm>
              <a:prstGeom prst="rect">
                <a:avLst/>
              </a:prstGeom>
              <a:blipFill rotWithShape="1">
                <a:blip r:embed="rId3"/>
                <a:stretch>
                  <a:fillRect l="-12130" b="-147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186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6004" y="3789040"/>
            <a:ext cx="7344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/>
              <a:t>Leonardo Pisano, dit </a:t>
            </a:r>
            <a:r>
              <a:rPr lang="fr-FR" sz="4400" b="1" u="sng" dirty="0" smtClean="0"/>
              <a:t>Fibonacci</a:t>
            </a:r>
            <a:endParaRPr lang="fr-FR" sz="4400" dirty="0"/>
          </a:p>
          <a:p>
            <a:r>
              <a:rPr lang="fr-FR" sz="4400" dirty="0" smtClean="0"/>
              <a:t>       mathématicien italien </a:t>
            </a:r>
            <a:br>
              <a:rPr lang="fr-FR" sz="4400" dirty="0" smtClean="0"/>
            </a:br>
            <a:r>
              <a:rPr lang="fr-FR" sz="4400" dirty="0" smtClean="0"/>
              <a:t>            du XIII</a:t>
            </a:r>
            <a:r>
              <a:rPr lang="fr-FR" sz="4400" baseline="30000" dirty="0" smtClean="0"/>
              <a:t>ème </a:t>
            </a:r>
            <a:r>
              <a:rPr lang="fr-FR" sz="4400" dirty="0"/>
              <a:t>siècle</a:t>
            </a:r>
          </a:p>
        </p:txBody>
      </p:sp>
      <p:pic>
        <p:nvPicPr>
          <p:cNvPr id="3" name="Image 2" descr="http://angelsplace.perso.sfr.fr/Nombre%20d%27OR/grandmon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57" y="90364"/>
            <a:ext cx="3573710" cy="3698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784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335531"/>
            <a:ext cx="763284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i="1" dirty="0">
                <a:latin typeface="Blackadder ITC" panose="04020505051007020D02" pitchFamily="82" charset="0"/>
              </a:rPr>
              <a:t>«</a:t>
            </a:r>
            <a:r>
              <a:rPr lang="fr-FR" sz="4400" i="1" dirty="0"/>
              <a:t> </a:t>
            </a:r>
            <a:r>
              <a:rPr lang="fr-FR" sz="5400" i="1" dirty="0">
                <a:latin typeface="Blackadder ITC" panose="04020505051007020D02" pitchFamily="82" charset="0"/>
              </a:rPr>
              <a:t>Combien de couples de lapins obtiendrons-nous à la fin de chaque mois si commençant avec un couple, chaque couple produit chaque mois un nouveau couple, lequel devient productif au second mois de son </a:t>
            </a:r>
            <a:r>
              <a:rPr lang="fr-FR" sz="5400" i="1" dirty="0" smtClean="0">
                <a:latin typeface="Blackadder ITC" panose="04020505051007020D02" pitchFamily="82" charset="0"/>
              </a:rPr>
              <a:t>existence ?</a:t>
            </a:r>
            <a:r>
              <a:rPr lang="fr-FR" sz="5400" i="1" dirty="0">
                <a:latin typeface="Blackadder ITC" panose="04020505051007020D02" pitchFamily="82" charset="0"/>
              </a:rPr>
              <a:t> </a:t>
            </a:r>
            <a:r>
              <a:rPr lang="fr-FR" sz="4400" i="1" dirty="0">
                <a:latin typeface="Blackadder ITC" panose="04020505051007020D02" pitchFamily="82" charset="0"/>
              </a:rPr>
              <a:t>»</a:t>
            </a:r>
            <a:r>
              <a:rPr lang="fr-FR" sz="4400" i="1" dirty="0"/>
              <a:t> </a:t>
            </a:r>
            <a:br>
              <a:rPr lang="fr-FR" sz="4400" i="1" dirty="0"/>
            </a:b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81530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3"/>
          <a:srcRect l="6860" t="23172" r="54038" b="31097"/>
          <a:stretch/>
        </p:blipFill>
        <p:spPr bwMode="auto">
          <a:xfrm>
            <a:off x="1619671" y="476672"/>
            <a:ext cx="5904658" cy="4320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5880" y="5305563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1 ; 1 ; 2 ; 3 ; 5 ; 8 ; 13 ; 21 ; 34 ; 55 ; 89 ; 144...</a:t>
            </a:r>
          </a:p>
        </p:txBody>
      </p:sp>
    </p:spTree>
    <p:extLst>
      <p:ext uri="{BB962C8B-B14F-4D97-AF65-F5344CB8AC3E}">
        <p14:creationId xmlns:p14="http://schemas.microsoft.com/office/powerpoint/2010/main" val="183839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87824" y="393573"/>
            <a:ext cx="2637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i="1" dirty="0" smtClean="0">
                <a:sym typeface="Symbol"/>
              </a:rPr>
              <a:t> = </a:t>
            </a:r>
            <a:r>
              <a:rPr lang="fr-FR" sz="4400" i="1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fr-FR" sz="4400" i="1" dirty="0" smtClean="0">
                <a:sym typeface="Symbol"/>
              </a:rPr>
              <a:t> + 0</a:t>
            </a:r>
            <a:r>
              <a:rPr lang="fr-FR" sz="4400" i="1" dirty="0" smtClean="0"/>
              <a:t> </a:t>
            </a:r>
            <a:endParaRPr lang="fr-FR" sz="4400" dirty="0"/>
          </a:p>
        </p:txBody>
      </p:sp>
      <p:sp>
        <p:nvSpPr>
          <p:cNvPr id="11" name="Rectangle 10"/>
          <p:cNvSpPr/>
          <p:nvPr/>
        </p:nvSpPr>
        <p:spPr>
          <a:xfrm>
            <a:off x="2708682" y="1163014"/>
            <a:ext cx="2916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i="1" dirty="0" smtClean="0">
                <a:sym typeface="Symbol"/>
              </a:rPr>
              <a:t> ² </a:t>
            </a:r>
            <a:r>
              <a:rPr lang="fr-FR" sz="4400" i="1" dirty="0">
                <a:sym typeface="Symbol"/>
              </a:rPr>
              <a:t>= </a:t>
            </a:r>
            <a:r>
              <a:rPr lang="fr-FR" sz="4400" i="1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fr-FR" sz="4400" i="1" dirty="0" smtClean="0">
                <a:sym typeface="Symbol"/>
              </a:rPr>
              <a:t> </a:t>
            </a:r>
            <a:r>
              <a:rPr lang="fr-FR" sz="4400" i="1" dirty="0">
                <a:sym typeface="Symbol"/>
              </a:rPr>
              <a:t>+ </a:t>
            </a:r>
            <a:r>
              <a:rPr lang="fr-FR" sz="4400" i="1" dirty="0" smtClean="0">
                <a:sym typeface="Symbol"/>
              </a:rPr>
              <a:t>1</a:t>
            </a:r>
            <a:r>
              <a:rPr lang="fr-FR" sz="4400" i="1" dirty="0" smtClean="0"/>
              <a:t> </a:t>
            </a:r>
            <a:endParaRPr lang="fr-FR" sz="4400" dirty="0"/>
          </a:p>
        </p:txBody>
      </p:sp>
      <p:sp>
        <p:nvSpPr>
          <p:cNvPr id="12" name="Rectangle 11"/>
          <p:cNvSpPr/>
          <p:nvPr/>
        </p:nvSpPr>
        <p:spPr>
          <a:xfrm>
            <a:off x="2686911" y="2075182"/>
            <a:ext cx="3075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i="1" dirty="0" smtClean="0">
                <a:sym typeface="Symbol"/>
              </a:rPr>
              <a:t> </a:t>
            </a:r>
            <a:r>
              <a:rPr lang="fr-FR" sz="4400" i="1" baseline="30000" dirty="0" smtClean="0">
                <a:sym typeface="Symbol"/>
              </a:rPr>
              <a:t>3</a:t>
            </a:r>
            <a:r>
              <a:rPr lang="fr-FR" sz="4400" i="1" dirty="0" smtClean="0">
                <a:sym typeface="Symbol"/>
              </a:rPr>
              <a:t> </a:t>
            </a:r>
            <a:r>
              <a:rPr lang="fr-FR" sz="4400" i="1" dirty="0">
                <a:sym typeface="Symbol"/>
              </a:rPr>
              <a:t>= </a:t>
            </a:r>
            <a:r>
              <a:rPr lang="fr-FR" sz="4400" i="1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fr-FR" sz="4400" i="1" dirty="0" smtClean="0">
                <a:sym typeface="Symbol"/>
              </a:rPr>
              <a:t> </a:t>
            </a:r>
            <a:r>
              <a:rPr lang="fr-FR" sz="4400" i="1" dirty="0">
                <a:sym typeface="Symbol"/>
              </a:rPr>
              <a:t>+ 1</a:t>
            </a:r>
            <a:r>
              <a:rPr lang="fr-FR" sz="4400" i="1" dirty="0"/>
              <a:t> </a:t>
            </a:r>
            <a:endParaRPr lang="fr-FR" sz="4400" dirty="0"/>
          </a:p>
        </p:txBody>
      </p:sp>
      <p:sp>
        <p:nvSpPr>
          <p:cNvPr id="13" name="Rectangle 12"/>
          <p:cNvSpPr/>
          <p:nvPr/>
        </p:nvSpPr>
        <p:spPr>
          <a:xfrm>
            <a:off x="2686911" y="2965458"/>
            <a:ext cx="32061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i="1" dirty="0">
                <a:sym typeface="Symbol"/>
              </a:rPr>
              <a:t> </a:t>
            </a:r>
            <a:r>
              <a:rPr lang="fr-FR" sz="4400" i="1" baseline="30000" dirty="0" smtClean="0">
                <a:sym typeface="Symbol"/>
              </a:rPr>
              <a:t>4</a:t>
            </a:r>
            <a:r>
              <a:rPr lang="fr-FR" sz="4400" i="1" dirty="0" smtClean="0">
                <a:sym typeface="Symbol"/>
              </a:rPr>
              <a:t> </a:t>
            </a:r>
            <a:r>
              <a:rPr lang="fr-FR" sz="4400" i="1" dirty="0">
                <a:sym typeface="Symbol"/>
              </a:rPr>
              <a:t>= </a:t>
            </a:r>
            <a:r>
              <a:rPr lang="fr-FR" sz="4400" i="1" dirty="0" smtClean="0">
                <a:solidFill>
                  <a:srgbClr val="FF0000"/>
                </a:solidFill>
                <a:sym typeface="Symbol"/>
              </a:rPr>
              <a:t>3</a:t>
            </a:r>
            <a:r>
              <a:rPr lang="fr-FR" sz="4400" i="1" dirty="0" smtClean="0">
                <a:sym typeface="Symbol"/>
              </a:rPr>
              <a:t> </a:t>
            </a:r>
            <a:r>
              <a:rPr lang="fr-FR" sz="4400" i="1" dirty="0">
                <a:sym typeface="Symbol"/>
              </a:rPr>
              <a:t>+ </a:t>
            </a:r>
            <a:r>
              <a:rPr lang="fr-FR" sz="4400" i="1" dirty="0" smtClean="0">
                <a:sym typeface="Symbol"/>
              </a:rPr>
              <a:t>2</a:t>
            </a:r>
            <a:r>
              <a:rPr lang="fr-FR" sz="4400" i="1" dirty="0" smtClean="0"/>
              <a:t> </a:t>
            </a:r>
            <a:endParaRPr lang="fr-FR" sz="4400" dirty="0"/>
          </a:p>
        </p:txBody>
      </p:sp>
      <p:sp>
        <p:nvSpPr>
          <p:cNvPr id="14" name="Rectangle 13"/>
          <p:cNvSpPr/>
          <p:nvPr/>
        </p:nvSpPr>
        <p:spPr>
          <a:xfrm>
            <a:off x="2668825" y="3734898"/>
            <a:ext cx="29562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i="1" dirty="0">
                <a:sym typeface="Symbol"/>
              </a:rPr>
              <a:t> </a:t>
            </a:r>
            <a:r>
              <a:rPr lang="fr-FR" sz="4400" i="1" baseline="30000" dirty="0" smtClean="0">
                <a:sym typeface="Symbol"/>
              </a:rPr>
              <a:t>5</a:t>
            </a:r>
            <a:r>
              <a:rPr lang="fr-FR" sz="4400" i="1" dirty="0" smtClean="0">
                <a:sym typeface="Symbol"/>
              </a:rPr>
              <a:t> </a:t>
            </a:r>
            <a:r>
              <a:rPr lang="fr-FR" sz="4400" i="1" dirty="0">
                <a:sym typeface="Symbol"/>
              </a:rPr>
              <a:t>= </a:t>
            </a:r>
            <a:r>
              <a:rPr lang="fr-FR" sz="4400" i="1" dirty="0" smtClean="0">
                <a:solidFill>
                  <a:srgbClr val="FF0000"/>
                </a:solidFill>
                <a:sym typeface="Symbol"/>
              </a:rPr>
              <a:t>5</a:t>
            </a:r>
            <a:r>
              <a:rPr lang="fr-FR" sz="4400" i="1" dirty="0" smtClean="0">
                <a:sym typeface="Symbol"/>
              </a:rPr>
              <a:t> </a:t>
            </a:r>
            <a:r>
              <a:rPr lang="fr-FR" sz="4400" i="1" dirty="0">
                <a:sym typeface="Symbol"/>
              </a:rPr>
              <a:t>+ </a:t>
            </a:r>
            <a:r>
              <a:rPr lang="fr-FR" sz="4400" i="1" dirty="0" smtClean="0">
                <a:sym typeface="Symbol"/>
              </a:rPr>
              <a:t>3</a:t>
            </a:r>
            <a:r>
              <a:rPr lang="fr-FR" sz="4400" i="1" dirty="0" smtClean="0"/>
              <a:t> </a:t>
            </a:r>
            <a:endParaRPr lang="fr-FR" sz="4400" dirty="0"/>
          </a:p>
        </p:txBody>
      </p:sp>
      <p:sp>
        <p:nvSpPr>
          <p:cNvPr id="15" name="Rectangle 14"/>
          <p:cNvSpPr/>
          <p:nvPr/>
        </p:nvSpPr>
        <p:spPr>
          <a:xfrm>
            <a:off x="2668824" y="4512878"/>
            <a:ext cx="29562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i="1" dirty="0">
                <a:sym typeface="Symbol"/>
              </a:rPr>
              <a:t> </a:t>
            </a:r>
            <a:r>
              <a:rPr lang="fr-FR" sz="4400" i="1" baseline="30000" dirty="0" smtClean="0">
                <a:sym typeface="Symbol"/>
              </a:rPr>
              <a:t>6</a:t>
            </a:r>
            <a:r>
              <a:rPr lang="fr-FR" sz="4400" i="1" dirty="0" smtClean="0">
                <a:sym typeface="Symbol"/>
              </a:rPr>
              <a:t> </a:t>
            </a:r>
            <a:r>
              <a:rPr lang="fr-FR" sz="4400" i="1" dirty="0">
                <a:sym typeface="Symbol"/>
              </a:rPr>
              <a:t>= </a:t>
            </a:r>
            <a:r>
              <a:rPr lang="fr-FR" sz="4400" i="1" dirty="0" smtClean="0">
                <a:solidFill>
                  <a:srgbClr val="FF0000"/>
                </a:solidFill>
                <a:sym typeface="Symbol"/>
              </a:rPr>
              <a:t>8</a:t>
            </a:r>
            <a:r>
              <a:rPr lang="fr-FR" sz="4400" i="1" dirty="0" smtClean="0">
                <a:sym typeface="Symbol"/>
              </a:rPr>
              <a:t> </a:t>
            </a:r>
            <a:r>
              <a:rPr lang="fr-FR" sz="4400" i="1" dirty="0">
                <a:sym typeface="Symbol"/>
              </a:rPr>
              <a:t>+ </a:t>
            </a:r>
            <a:r>
              <a:rPr lang="fr-FR" sz="4400" i="1" dirty="0" smtClean="0">
                <a:sym typeface="Symbol"/>
              </a:rPr>
              <a:t>5</a:t>
            </a:r>
            <a:r>
              <a:rPr lang="fr-FR" sz="4400" i="1" dirty="0" smtClean="0"/>
              <a:t> </a:t>
            </a:r>
            <a:endParaRPr lang="fr-FR" sz="4400" dirty="0"/>
          </a:p>
        </p:txBody>
      </p:sp>
      <p:sp>
        <p:nvSpPr>
          <p:cNvPr id="16" name="Rectangle 15"/>
          <p:cNvSpPr/>
          <p:nvPr/>
        </p:nvSpPr>
        <p:spPr>
          <a:xfrm>
            <a:off x="2546086" y="5273778"/>
            <a:ext cx="32415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i="1" dirty="0">
                <a:sym typeface="Symbol"/>
              </a:rPr>
              <a:t> </a:t>
            </a:r>
            <a:r>
              <a:rPr lang="fr-FR" sz="4400" i="1" baseline="30000" dirty="0" smtClean="0">
                <a:sym typeface="Symbol"/>
              </a:rPr>
              <a:t>7</a:t>
            </a:r>
            <a:r>
              <a:rPr lang="fr-FR" sz="4400" i="1" dirty="0" smtClean="0">
                <a:sym typeface="Symbol"/>
              </a:rPr>
              <a:t> </a:t>
            </a:r>
            <a:r>
              <a:rPr lang="fr-FR" sz="4400" i="1" dirty="0">
                <a:sym typeface="Symbol"/>
              </a:rPr>
              <a:t>= </a:t>
            </a:r>
            <a:r>
              <a:rPr lang="fr-FR" sz="4400" i="1" dirty="0" smtClean="0">
                <a:solidFill>
                  <a:srgbClr val="FF0000"/>
                </a:solidFill>
                <a:sym typeface="Symbol"/>
              </a:rPr>
              <a:t>13</a:t>
            </a:r>
            <a:r>
              <a:rPr lang="fr-FR" sz="4400" i="1" dirty="0" smtClean="0">
                <a:sym typeface="Symbol"/>
              </a:rPr>
              <a:t> </a:t>
            </a:r>
            <a:r>
              <a:rPr lang="fr-FR" sz="4400" i="1" dirty="0">
                <a:sym typeface="Symbol"/>
              </a:rPr>
              <a:t>+ </a:t>
            </a:r>
            <a:r>
              <a:rPr lang="fr-FR" sz="4400" i="1" dirty="0" smtClean="0">
                <a:sym typeface="Symbol"/>
              </a:rPr>
              <a:t>8</a:t>
            </a:r>
            <a:r>
              <a:rPr lang="fr-FR" sz="4400" i="1" dirty="0" smtClean="0"/>
              <a:t> </a:t>
            </a:r>
            <a:endParaRPr lang="fr-FR" sz="4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275856" y="6043219"/>
            <a:ext cx="248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........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5598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842" y="1606153"/>
            <a:ext cx="88232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/>
              <a:t>1   ;   1   ;   2   ;   3   ;   5   ;   8   ;   13 ...</a:t>
            </a:r>
            <a:endParaRPr lang="fr-FR" sz="4400" dirty="0"/>
          </a:p>
        </p:txBody>
      </p:sp>
      <p:sp>
        <p:nvSpPr>
          <p:cNvPr id="4" name="Rectangle 3"/>
          <p:cNvSpPr/>
          <p:nvPr/>
        </p:nvSpPr>
        <p:spPr>
          <a:xfrm>
            <a:off x="633786" y="3577898"/>
            <a:ext cx="132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entre 1 et 2 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60038" y="2473752"/>
            <a:ext cx="763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 1/1           2/1          3/2            5/3           8/5           13/8</a:t>
            </a:r>
            <a:endParaRPr lang="fr-FR" sz="24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308088" y="2935415"/>
            <a:ext cx="204756" cy="642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1656861" y="2935417"/>
            <a:ext cx="770701" cy="634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66715" y="3947230"/>
            <a:ext cx="150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 entre 1,5 et 2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2517113" y="2935417"/>
            <a:ext cx="291875" cy="1011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2953004" y="2935417"/>
            <a:ext cx="627227" cy="1011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337718" y="3547360"/>
            <a:ext cx="185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entre 1,5 et </a:t>
            </a:r>
            <a:r>
              <a:rPr lang="fr-FR" dirty="0" smtClean="0">
                <a:solidFill>
                  <a:prstClr val="black"/>
                </a:solidFill>
              </a:rPr>
              <a:t>1,667</a:t>
            </a:r>
            <a:endParaRPr lang="fr-FR" dirty="0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3580230" y="2935417"/>
            <a:ext cx="685819" cy="611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5" idx="2"/>
          </p:cNvCxnSpPr>
          <p:nvPr/>
        </p:nvCxnSpPr>
        <p:spPr>
          <a:xfrm flipH="1">
            <a:off x="4465173" y="2935417"/>
            <a:ext cx="213656" cy="546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72001" y="4104192"/>
            <a:ext cx="185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entre 1,6 et 1,667</a:t>
            </a:r>
            <a:endParaRPr lang="fr-FR" dirty="0"/>
          </a:p>
        </p:txBody>
      </p:sp>
      <p:cxnSp>
        <p:nvCxnSpPr>
          <p:cNvPr id="53" name="Connecteur droit avec flèche 52"/>
          <p:cNvCxnSpPr>
            <a:endCxn id="44" idx="0"/>
          </p:cNvCxnSpPr>
          <p:nvPr/>
        </p:nvCxnSpPr>
        <p:spPr>
          <a:xfrm>
            <a:off x="4916356" y="2935417"/>
            <a:ext cx="583976" cy="116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H="1">
            <a:off x="5689308" y="2935417"/>
            <a:ext cx="288032" cy="116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833324" y="3531650"/>
            <a:ext cx="2650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entre 1,6 et </a:t>
            </a:r>
            <a:r>
              <a:rPr lang="fr-FR" dirty="0" smtClean="0">
                <a:solidFill>
                  <a:prstClr val="black"/>
                </a:solidFill>
              </a:rPr>
              <a:t>1,625       …     </a:t>
            </a:r>
            <a:endParaRPr lang="fr-FR" dirty="0"/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5977340" y="2935417"/>
            <a:ext cx="810765" cy="596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6913444" y="2935415"/>
            <a:ext cx="432048" cy="584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èche vers le bas 62"/>
          <p:cNvSpPr/>
          <p:nvPr/>
        </p:nvSpPr>
        <p:spPr>
          <a:xfrm rot="16200000">
            <a:off x="1891772" y="4193732"/>
            <a:ext cx="92333" cy="2072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3266617" y="4704815"/>
            <a:ext cx="22328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FF0000"/>
                </a:solidFill>
              </a:rPr>
              <a:t>1,618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619701" y="4331661"/>
            <a:ext cx="863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200" b="1" i="1" dirty="0" smtClean="0">
                <a:solidFill>
                  <a:srgbClr val="C00000"/>
                </a:solidFill>
                <a:sym typeface="Symbol"/>
              </a:rPr>
              <a:t></a:t>
            </a:r>
            <a:r>
              <a:rPr lang="fr-FR" sz="7200" b="1" i="1" dirty="0" smtClean="0">
                <a:solidFill>
                  <a:srgbClr val="C00000"/>
                </a:solidFill>
              </a:rPr>
              <a:t> </a:t>
            </a:r>
            <a:endParaRPr lang="fr-FR" sz="7200" dirty="0"/>
          </a:p>
        </p:txBody>
      </p:sp>
      <p:sp>
        <p:nvSpPr>
          <p:cNvPr id="3" name="ZoneTexte 2"/>
          <p:cNvSpPr txBox="1"/>
          <p:nvPr/>
        </p:nvSpPr>
        <p:spPr>
          <a:xfrm>
            <a:off x="5555776" y="5008770"/>
            <a:ext cx="2120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</a:t>
            </a:r>
            <a:r>
              <a:rPr lang="fr-FR" sz="2800" dirty="0" smtClean="0"/>
              <a:t>’est-à-dire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870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4536504"/>
          </a:xfrm>
        </p:spPr>
        <p:txBody>
          <a:bodyPr>
            <a:normAutofit/>
          </a:bodyPr>
          <a:lstStyle/>
          <a:p>
            <a:r>
              <a:rPr lang="fr-FR" dirty="0" smtClean="0"/>
              <a:t>Nombre d’Or</a:t>
            </a:r>
            <a:br>
              <a:rPr lang="fr-FR" dirty="0" smtClean="0"/>
            </a:br>
            <a:r>
              <a:rPr lang="fr-FR" dirty="0" smtClean="0"/>
              <a:t>Lien avec les Arts</a:t>
            </a:r>
            <a:br>
              <a:rPr lang="fr-FR" dirty="0" smtClean="0"/>
            </a:br>
            <a:r>
              <a:rPr lang="fr-FR" dirty="0" smtClean="0"/>
              <a:t>Léonard de Vinci</a:t>
            </a:r>
            <a:br>
              <a:rPr lang="fr-FR" dirty="0" smtClean="0"/>
            </a:br>
            <a:r>
              <a:rPr lang="fr-FR" dirty="0" smtClean="0"/>
              <a:t>La Joconde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2605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7724" y="1052736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1498 : </a:t>
            </a: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>Fra </a:t>
            </a:r>
            <a:r>
              <a:rPr lang="fr-FR" sz="4400" dirty="0"/>
              <a:t>Luca </a:t>
            </a:r>
            <a:r>
              <a:rPr lang="fr-FR" sz="4400" b="1" u="sng" dirty="0" smtClean="0"/>
              <a:t>Pacioli</a:t>
            </a: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</a:t>
            </a:r>
          </a:p>
          <a:p>
            <a:r>
              <a:rPr lang="fr-FR" sz="4400" dirty="0"/>
              <a:t>m</a:t>
            </a:r>
            <a:r>
              <a:rPr lang="fr-FR" sz="4400" dirty="0" smtClean="0"/>
              <a:t>oine franciscain</a:t>
            </a:r>
            <a:br>
              <a:rPr lang="fr-FR" sz="4400" dirty="0" smtClean="0"/>
            </a:br>
            <a:r>
              <a:rPr lang="fr-FR" sz="4400" dirty="0" smtClean="0"/>
              <a:t>italien, </a:t>
            </a:r>
            <a:br>
              <a:rPr lang="fr-FR" sz="4400" dirty="0" smtClean="0"/>
            </a:br>
            <a:r>
              <a:rPr lang="fr-FR" sz="4400" dirty="0" smtClean="0"/>
              <a:t>professeur de mathématiques</a:t>
            </a:r>
            <a:r>
              <a:rPr lang="fr-FR" sz="4400" dirty="0"/>
              <a:t>, </a:t>
            </a:r>
            <a:r>
              <a:rPr lang="fr-FR" sz="4400" dirty="0" smtClean="0"/>
              <a:t>écrit </a:t>
            </a:r>
            <a:r>
              <a:rPr lang="fr-FR" sz="4400" i="1" u="sng" dirty="0" smtClean="0"/>
              <a:t>«</a:t>
            </a:r>
            <a:r>
              <a:rPr lang="fr-FR" sz="4400" i="1" u="sng" dirty="0"/>
              <a:t> La divine proportion »</a:t>
            </a:r>
            <a:r>
              <a:rPr lang="fr-FR" sz="4400" dirty="0"/>
              <a:t>. </a:t>
            </a:r>
          </a:p>
        </p:txBody>
      </p:sp>
      <p:pic>
        <p:nvPicPr>
          <p:cNvPr id="4" name="Image 3" descr="http://upload.wikimedia.org/wikipedia/commons/1/16/Luca_Pacioli_(Gemaelde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332656"/>
            <a:ext cx="396044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29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399" y="1772816"/>
            <a:ext cx="7272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i="1" dirty="0"/>
              <a:t>« Les propriétés de ce nombre concordent avec les </a:t>
            </a:r>
            <a:r>
              <a:rPr lang="fr-FR" sz="4400" i="1" dirty="0" smtClean="0"/>
              <a:t>attributs </a:t>
            </a:r>
            <a:r>
              <a:rPr lang="fr-FR" sz="4400" i="1" dirty="0"/>
              <a:t>qui appartiennent à Dieu »</a:t>
            </a:r>
            <a:r>
              <a:rPr lang="fr-FR" sz="4400" dirty="0"/>
              <a:t>. </a:t>
            </a:r>
            <a:br>
              <a:rPr lang="fr-FR" sz="4400" dirty="0"/>
            </a:b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693432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430" y="1412776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/>
              <a:t>              «</a:t>
            </a:r>
            <a:r>
              <a:rPr lang="fr-FR" sz="4400" dirty="0"/>
              <a:t> </a:t>
            </a:r>
            <a:r>
              <a:rPr lang="fr-FR" sz="4400" dirty="0">
                <a:solidFill>
                  <a:schemeClr val="accent5"/>
                </a:solidFill>
              </a:rPr>
              <a:t>divine proportion</a:t>
            </a:r>
            <a:r>
              <a:rPr lang="fr-FR" sz="4400" dirty="0"/>
              <a:t> </a:t>
            </a:r>
            <a:r>
              <a:rPr lang="fr-FR" sz="4400" dirty="0" smtClean="0"/>
              <a:t>» </a:t>
            </a:r>
          </a:p>
          <a:p>
            <a:endParaRPr lang="fr-FR" sz="4400" dirty="0"/>
          </a:p>
          <a:p>
            <a:r>
              <a:rPr lang="fr-FR" sz="4400" dirty="0" smtClean="0"/>
              <a:t>                «</a:t>
            </a:r>
            <a:r>
              <a:rPr lang="fr-FR" sz="4400" dirty="0"/>
              <a:t> </a:t>
            </a:r>
            <a:r>
              <a:rPr lang="fr-FR" sz="4400" b="1" dirty="0">
                <a:solidFill>
                  <a:schemeClr val="accent3"/>
                </a:solidFill>
              </a:rPr>
              <a:t>section dorée</a:t>
            </a:r>
            <a:r>
              <a:rPr lang="fr-FR" sz="4400" dirty="0"/>
              <a:t> » </a:t>
            </a:r>
            <a:endParaRPr lang="fr-FR" sz="4400" dirty="0" smtClean="0"/>
          </a:p>
          <a:p>
            <a:endParaRPr lang="fr-FR" sz="4400" dirty="0"/>
          </a:p>
          <a:p>
            <a:r>
              <a:rPr lang="fr-FR" sz="4400" dirty="0" smtClean="0"/>
              <a:t>        «</a:t>
            </a:r>
            <a:r>
              <a:rPr lang="fr-FR" sz="4400" dirty="0"/>
              <a:t> </a:t>
            </a:r>
            <a:r>
              <a:rPr lang="fr-FR" sz="4800" b="1" dirty="0">
                <a:solidFill>
                  <a:schemeClr val="accent6"/>
                </a:solidFill>
              </a:rPr>
              <a:t>nombre d’or</a:t>
            </a:r>
            <a:r>
              <a:rPr lang="fr-FR" sz="4400" dirty="0"/>
              <a:t> » </a:t>
            </a:r>
            <a:r>
              <a:rPr lang="fr-FR" sz="2800" i="1" dirty="0"/>
              <a:t>au XIXème siècle</a:t>
            </a:r>
            <a:r>
              <a:rPr lang="fr-F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7110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6672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/>
              <a:t>Vitruve</a:t>
            </a:r>
            <a:r>
              <a:rPr lang="fr-FR" sz="2400" dirty="0"/>
              <a:t>, architecte de la Rome antique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</a:t>
            </a:r>
            <a:r>
              <a:rPr lang="fr-FR" sz="2400" dirty="0"/>
              <a:t>siècle avant J.C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pic>
        <p:nvPicPr>
          <p:cNvPr id="1026" name="Picture 2" descr="http://serge.mehl.free.fr/jpeg/Vitru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5156"/>
            <a:ext cx="160972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vinci_vitruvian_pentacl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 b="25000"/>
          <a:stretch/>
        </p:blipFill>
        <p:spPr bwMode="auto">
          <a:xfrm>
            <a:off x="599519" y="1555577"/>
            <a:ext cx="3899892" cy="3931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67566" y="2708920"/>
            <a:ext cx="3033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u="sng" dirty="0"/>
              <a:t>« Homme de Vitruve »</a:t>
            </a:r>
            <a:r>
              <a:rPr lang="fr-FR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715" y="3207408"/>
            <a:ext cx="1985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Léonard de </a:t>
            </a:r>
            <a:r>
              <a:rPr lang="fr-FR" b="1" u="sng" dirty="0" smtClean="0"/>
              <a:t>Vinci</a:t>
            </a:r>
            <a:r>
              <a:rPr lang="fr-FR" dirty="0" smtClean="0"/>
              <a:t>    </a:t>
            </a:r>
            <a:br>
              <a:rPr lang="fr-FR" dirty="0" smtClean="0"/>
            </a:br>
            <a:r>
              <a:rPr lang="fr-FR" dirty="0" smtClean="0"/>
              <a:t>15</a:t>
            </a:r>
            <a:r>
              <a:rPr lang="fr-FR" baseline="30000" dirty="0" smtClean="0"/>
              <a:t>ème</a:t>
            </a:r>
            <a:r>
              <a:rPr lang="fr-FR" dirty="0" smtClean="0"/>
              <a:t> siècle</a:t>
            </a:r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99" y="3170585"/>
            <a:ext cx="2153740" cy="3230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516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3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fr-F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Adolf Zeising</a:t>
            </a: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>philosophe allemand du XIX</a:t>
            </a:r>
            <a:r>
              <a:rPr lang="fr-FR" sz="4400" baseline="30000" dirty="0" smtClean="0"/>
              <a:t>ème</a:t>
            </a:r>
            <a:r>
              <a:rPr lang="fr-FR" sz="4400" dirty="0" smtClean="0"/>
              <a:t> siècle </a:t>
            </a:r>
            <a:endParaRPr lang="fr-FR" sz="4400" dirty="0"/>
          </a:p>
          <a:p>
            <a:r>
              <a:rPr lang="fr-FR" sz="4400" dirty="0"/>
              <a:t> </a:t>
            </a:r>
            <a:br>
              <a:rPr lang="fr-FR" sz="4400" dirty="0"/>
            </a:br>
            <a:endParaRPr lang="fr-FR" sz="4400" dirty="0"/>
          </a:p>
        </p:txBody>
      </p:sp>
      <p:pic>
        <p:nvPicPr>
          <p:cNvPr id="3" name="Image 2" descr="http://upload.wikimedia.org/wikipedia/commons/thumb/2/2e/Georg_Christoph_Lichtenberg_Big.jpg/300px-Georg_Christoph_Lichtenberg_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2880320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491880" y="2171447"/>
            <a:ext cx="52565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i="1" dirty="0"/>
              <a:t>« [Le nombre d'or est] une loi universelle […] dans laquelle est contenu le principe</a:t>
            </a:r>
            <a:br>
              <a:rPr lang="fr-FR" sz="3200" i="1" dirty="0"/>
            </a:br>
            <a:r>
              <a:rPr lang="fr-FR" sz="3200" i="1" dirty="0"/>
              <a:t>fondamental de tout effort de formation de beauté et de complétude, dans le </a:t>
            </a:r>
            <a:br>
              <a:rPr lang="fr-FR" sz="3200" i="1" dirty="0"/>
            </a:br>
            <a:r>
              <a:rPr lang="fr-FR" sz="3200" i="1" dirty="0"/>
              <a:t>royaume de la nature comme dans le domaine de </a:t>
            </a:r>
            <a:r>
              <a:rPr lang="fr-FR" sz="3200" i="1" dirty="0" smtClean="0"/>
              <a:t>l'art. »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3204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igt d'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2736304" cy="254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 rot="10800000" flipV="1">
            <a:off x="3995936" y="4414010"/>
            <a:ext cx="38884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5.7/3.6=1.58    </a:t>
            </a:r>
            <a:b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3.6/2.2=1.63     </a:t>
            </a:r>
            <a:r>
              <a:rPr kumimoji="0" lang="fr-FR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124744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hauteur totale / hauteur du nombril ; </a:t>
            </a:r>
            <a:br>
              <a:rPr lang="fr-FR" sz="2000" dirty="0"/>
            </a:br>
            <a:r>
              <a:rPr lang="fr-FR" sz="2000" dirty="0"/>
              <a:t>distance du nombril au genou / la distance du genou à la plante des pieds ;</a:t>
            </a:r>
            <a:br>
              <a:rPr lang="fr-FR" sz="2000" dirty="0"/>
            </a:br>
            <a:r>
              <a:rPr lang="fr-FR" sz="2000" dirty="0"/>
              <a:t>distance </a:t>
            </a:r>
            <a:r>
              <a:rPr lang="fr-FR" sz="2000" dirty="0" smtClean="0"/>
              <a:t>des </a:t>
            </a:r>
            <a:r>
              <a:rPr lang="fr-FR" sz="2000" dirty="0"/>
              <a:t>extrémités des doigts </a:t>
            </a:r>
            <a:r>
              <a:rPr lang="fr-FR" sz="2000" dirty="0" smtClean="0"/>
              <a:t>avec </a:t>
            </a:r>
            <a:r>
              <a:rPr lang="fr-FR" sz="2000" dirty="0"/>
              <a:t>le coude / distance </a:t>
            </a:r>
            <a:r>
              <a:rPr lang="fr-FR" sz="2000" dirty="0" smtClean="0"/>
              <a:t>du poignet  au coude</a:t>
            </a:r>
            <a:r>
              <a:rPr lang="fr-FR" sz="2000" dirty="0"/>
              <a:t> ;</a:t>
            </a:r>
            <a:br>
              <a:rPr lang="fr-FR" sz="2000" dirty="0"/>
            </a:br>
            <a:r>
              <a:rPr lang="fr-FR" sz="2000" dirty="0"/>
              <a:t>distance entre la ligne de l'épaule et le sommet de la tête / longueur de la tête ;</a:t>
            </a:r>
            <a:br>
              <a:rPr lang="fr-FR" sz="2000" dirty="0"/>
            </a:br>
            <a:r>
              <a:rPr lang="fr-FR" sz="2000" dirty="0"/>
              <a:t>la 1ere phalange / la 2eme ;</a:t>
            </a:r>
            <a:br>
              <a:rPr lang="fr-FR" sz="2000" dirty="0"/>
            </a:br>
            <a:r>
              <a:rPr lang="fr-FR" sz="2000" dirty="0"/>
              <a:t>la 2eme phalange / la 3eme ;</a:t>
            </a:r>
            <a:br>
              <a:rPr lang="fr-FR" sz="2000" dirty="0"/>
            </a:br>
            <a:r>
              <a:rPr lang="fr-FR" sz="2000" dirty="0"/>
              <a:t>distance entre les pupilles / distance entre les sourcils …</a:t>
            </a:r>
          </a:p>
        </p:txBody>
      </p:sp>
    </p:spTree>
    <p:extLst>
      <p:ext uri="{BB962C8B-B14F-4D97-AF65-F5344CB8AC3E}">
        <p14:creationId xmlns:p14="http://schemas.microsoft.com/office/powerpoint/2010/main" val="486571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35696" y="2492896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accent3">
                    <a:lumMod val="50000"/>
                  </a:schemeClr>
                </a:solidFill>
              </a:rPr>
              <a:t>Dans la nature :</a:t>
            </a:r>
            <a:endParaRPr lang="fr-FR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69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755" y="55096"/>
            <a:ext cx="4140181" cy="290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http://images.math.cnrs.fr/IMG/png/escargot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8" y="2680742"/>
            <a:ext cx="3187630" cy="204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Résultat de recherche d'images pour &quot;fibonacci dans la nature&quot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80742"/>
            <a:ext cx="3106102" cy="204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://1.bp.blogspot.com/-noZwiy0oIEA/T4nn2ubEwzI/AAAAAAAABEI/IzussamSuvs/s1600/fib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74" y="4437112"/>
            <a:ext cx="2007444" cy="1930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205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060848"/>
            <a:ext cx="3254906" cy="2517345"/>
          </a:xfrm>
          <a:prstGeom prst="rect">
            <a:avLst/>
          </a:prstGeom>
        </p:spPr>
      </p:pic>
      <p:pic>
        <p:nvPicPr>
          <p:cNvPr id="2" name="Image 1" descr="http://fran.cornu.free.fr/images/ulti/ulti00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6" y="332656"/>
            <a:ext cx="3159390" cy="2505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Résultat de recherche d'images pour &quot;fibonacci dans la nature&quot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06" y="364634"/>
            <a:ext cx="2906950" cy="287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Résultat de recherche d'images pour &quot;fibonacci dans la nature&quot;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6" y="3319520"/>
            <a:ext cx="3159390" cy="2530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://img.over-blog.com/500x375/1/63/87/55/cristal-quartz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3264362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174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upload.wikimedia.org/wikipedia/commons/thumb/d/d5/Phyllotaxie.jpg/220px-Phyllotaxie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7041"/>
            <a:ext cx="2558718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03848" y="1266582"/>
            <a:ext cx="530937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 </a:t>
            </a:r>
          </a:p>
          <a:p>
            <a:r>
              <a:rPr lang="fr-FR" sz="2800" dirty="0" smtClean="0"/>
              <a:t>8 </a:t>
            </a:r>
            <a:r>
              <a:rPr lang="fr-FR" sz="2800" dirty="0"/>
              <a:t>spirales, chacune formée de 13 </a:t>
            </a:r>
            <a:endParaRPr lang="fr-FR" sz="2800" dirty="0" smtClean="0"/>
          </a:p>
          <a:p>
            <a:r>
              <a:rPr lang="fr-FR" sz="2800" dirty="0" smtClean="0"/>
              <a:t>écailles </a:t>
            </a:r>
            <a:r>
              <a:rPr lang="fr-FR" sz="2800" dirty="0"/>
              <a:t>dans un sens et 13 spirales </a:t>
            </a:r>
            <a:endParaRPr lang="fr-FR" sz="2800" dirty="0" smtClean="0"/>
          </a:p>
          <a:p>
            <a:r>
              <a:rPr lang="fr-FR" sz="2800" dirty="0" smtClean="0"/>
              <a:t>formées </a:t>
            </a:r>
            <a:r>
              <a:rPr lang="fr-FR" sz="2800" dirty="0"/>
              <a:t>de 8 </a:t>
            </a:r>
            <a:r>
              <a:rPr lang="fr-FR" sz="2800" dirty="0" smtClean="0"/>
              <a:t>écailles </a:t>
            </a:r>
            <a:r>
              <a:rPr lang="fr-FR" sz="2800" dirty="0"/>
              <a:t>dans l'autre sens. </a:t>
            </a:r>
          </a:p>
        </p:txBody>
      </p:sp>
      <p:pic>
        <p:nvPicPr>
          <p:cNvPr id="4" name="Image 3" descr="http://upload.wikimedia.org/wikipedia/commons/4/44/Helianthus_whor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84" y="3717032"/>
            <a:ext cx="3456384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11487" y="37170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/>
              <a:t>Même phénomène avec les étamines </a:t>
            </a:r>
            <a:r>
              <a:rPr lang="fr-FR" sz="2800" dirty="0"/>
              <a:t> d'une fleur de tournesol, mais avec les </a:t>
            </a:r>
            <a:r>
              <a:rPr lang="fr-FR" sz="2800" dirty="0" smtClean="0"/>
              <a:t>couples </a:t>
            </a:r>
            <a:r>
              <a:rPr lang="fr-FR" sz="2800" dirty="0"/>
              <a:t>de nombres (21,34), (34,55) ou (55, 89).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8418" y="339008"/>
            <a:ext cx="8045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3">
                    <a:lumMod val="50000"/>
                  </a:schemeClr>
                </a:solidFill>
              </a:rPr>
              <a:t>1 ; 1 ; 2 ; 3 ; 5 ; 8 ; 13 ; 21 ; 34 ; 55 ; 89 …</a:t>
            </a:r>
            <a:endParaRPr lang="fr-FR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1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1547" y="890946"/>
            <a:ext cx="7918648" cy="1730623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Euclide</a:t>
            </a:r>
            <a:r>
              <a:rPr lang="fr-FR" dirty="0" smtClean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mathématicien Grec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du </a:t>
            </a:r>
            <a:r>
              <a:rPr lang="fr-FR" dirty="0"/>
              <a:t>III</a:t>
            </a:r>
            <a:r>
              <a:rPr lang="fr-FR" baseline="30000" dirty="0"/>
              <a:t>ème</a:t>
            </a:r>
            <a:r>
              <a:rPr lang="fr-FR" dirty="0"/>
              <a:t> siècle avant J.C.</a:t>
            </a:r>
          </a:p>
        </p:txBody>
      </p:sp>
      <p:pic>
        <p:nvPicPr>
          <p:cNvPr id="4" name="Image 3" descr="http://upload.wikimedia.org/wikipedia/commons/thumb/3/30/Euklid-von-Alexandria_1.jpg/220px-Euklid-von-Alexandria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2501999" cy="331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8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therese.eveilleau.pagesperso-orange.fr/pages/truc_mat/images/nature_dor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2" t="27872" r="3325" b="4043"/>
          <a:stretch/>
        </p:blipFill>
        <p:spPr bwMode="auto">
          <a:xfrm>
            <a:off x="2123728" y="548680"/>
            <a:ext cx="4608512" cy="57145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7071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1760" y="2612234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FF0000"/>
                </a:solidFill>
              </a:rPr>
              <a:t>Dans les Arts :</a:t>
            </a:r>
            <a:endParaRPr lang="fr-F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01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debart.pagesperso-orange.fr/histoire/nombre_d_or/kheops_g2w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56" y="1282965"/>
            <a:ext cx="4099470" cy="334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http://nombredor.ndg.tpe.pagesperso-orange.fr/re%20site/pyramide%20de%20kh%E9op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1705"/>
            <a:ext cx="3562400" cy="27524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 de texte 2"/>
              <p:cNvSpPr txBox="1">
                <a:spLocks noChangeArrowheads="1"/>
              </p:cNvSpPr>
              <p:nvPr/>
            </p:nvSpPr>
            <p:spPr bwMode="auto">
              <a:xfrm>
                <a:off x="1907704" y="4695632"/>
                <a:ext cx="5888816" cy="13962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fr-FR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𝑎𝑝𝑜𝑡h</m:t>
                        </m:r>
                        <m:r>
                          <a:rPr lang="fr-FR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è</m:t>
                        </m:r>
                        <m:r>
                          <a:rPr lang="fr-FR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𝑚𝑒</m:t>
                        </m:r>
                      </m:num>
                      <m:den>
                        <m:r>
                          <a:rPr lang="fr-FR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𝑑𝑒𝑚𝑖</m:t>
                        </m:r>
                        <m:r>
                          <a:rPr lang="fr-FR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fr-FR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𝑏𝑎𝑠𝑒</m:t>
                        </m:r>
                      </m:den>
                    </m:f>
                  </m:oMath>
                </a14:m>
                <a:r>
                  <a:rPr lang="fr-FR" sz="4000" dirty="0">
                    <a:effectLst/>
                    <a:latin typeface="Calibri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fr-FR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𝑆𝐻</m:t>
                        </m:r>
                      </m:num>
                      <m:den>
                        <m:r>
                          <a:rPr lang="fr-FR" sz="4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𝑂𝐻</m:t>
                        </m:r>
                      </m:den>
                    </m:f>
                  </m:oMath>
                </a14:m>
                <a:r>
                  <a:rPr lang="fr-FR" sz="4000" dirty="0">
                    <a:effectLst/>
                    <a:latin typeface="Calibri"/>
                    <a:ea typeface="Times New Roman"/>
                    <a:cs typeface="Times New Roman"/>
                  </a:rPr>
                  <a:t> </a:t>
                </a:r>
                <a:r>
                  <a:rPr lang="fr-FR" sz="4000" dirty="0">
                    <a:effectLst/>
                    <a:latin typeface="Calibri"/>
                    <a:ea typeface="Times New Roman"/>
                    <a:cs typeface="Times New Roman"/>
                    <a:sym typeface="Symbol"/>
                  </a:rPr>
                  <a:t></a:t>
                </a:r>
                <a:r>
                  <a:rPr lang="fr-FR" sz="4000" dirty="0">
                    <a:effectLst/>
                    <a:latin typeface="Calibri"/>
                    <a:ea typeface="Times New Roman"/>
                    <a:cs typeface="Times New Roman"/>
                  </a:rPr>
                  <a:t> 1,61859</a:t>
                </a:r>
                <a:endParaRPr lang="fr-FR" sz="4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fr-FR" sz="4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Zone de 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4695632"/>
                <a:ext cx="5888816" cy="13962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95674" y="678810"/>
            <a:ext cx="8600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i="1" u="sng" dirty="0"/>
              <a:t>P</a:t>
            </a:r>
            <a:r>
              <a:rPr lang="fr-FR" sz="4400" i="1" u="sng" dirty="0" smtClean="0"/>
              <a:t>yramide </a:t>
            </a:r>
            <a:r>
              <a:rPr lang="fr-FR" sz="4400" i="1" u="sng" dirty="0"/>
              <a:t>de Khéops</a:t>
            </a:r>
            <a:r>
              <a:rPr lang="fr-FR" sz="4400" dirty="0"/>
              <a:t> (</a:t>
            </a:r>
            <a:r>
              <a:rPr lang="fr-FR" sz="4400" i="1" dirty="0"/>
              <a:t>Egypte, - 2800)</a:t>
            </a:r>
            <a:r>
              <a:rPr lang="fr-FR" i="1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5177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upload.wikimedia.org/wikipedia/commons/thumb/4/49/NAMA_Pos%C3%A9idon.jpg/250px-NAMA_Pos%C3%A9id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824536" cy="47843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67944" y="2276872"/>
                <a:ext cx="5256584" cy="2956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i="1" u="sng" dirty="0" smtClean="0"/>
                  <a:t>Dieu de l’Artémision</a:t>
                </a:r>
                <a:r>
                  <a:rPr lang="fr-FR" sz="2800" u="sng" dirty="0" smtClean="0"/>
                  <a:t>,</a:t>
                </a:r>
                <a:r>
                  <a:rPr lang="fr-FR" sz="2800" dirty="0" smtClean="0"/>
                  <a:t> </a:t>
                </a:r>
                <a:br>
                  <a:rPr lang="fr-FR" sz="2800" dirty="0" smtClean="0"/>
                </a:br>
                <a:r>
                  <a:rPr lang="fr-FR" sz="2800" dirty="0" smtClean="0"/>
                  <a:t>Poséidon</a:t>
                </a:r>
                <a:r>
                  <a:rPr lang="fr-FR" sz="2800" dirty="0"/>
                  <a:t>, </a:t>
                </a:r>
                <a:br>
                  <a:rPr lang="fr-FR" sz="2800" dirty="0"/>
                </a:br>
                <a:r>
                  <a:rPr lang="fr-FR" sz="2800" dirty="0"/>
                  <a:t> </a:t>
                </a:r>
                <a:r>
                  <a:rPr lang="fr-FR" sz="2800" dirty="0" smtClean="0"/>
                  <a:t>V</a:t>
                </a:r>
                <a:r>
                  <a:rPr lang="fr-FR" sz="2800" baseline="30000" dirty="0" smtClean="0"/>
                  <a:t>ème </a:t>
                </a:r>
                <a:r>
                  <a:rPr lang="fr-FR" sz="2800" dirty="0"/>
                  <a:t>siècle avant J.C.  </a:t>
                </a:r>
                <a:endParaRPr lang="fr-FR" sz="2800" dirty="0" smtClean="0"/>
              </a:p>
              <a:p>
                <a:r>
                  <a:rPr lang="fr-FR" sz="2800" dirty="0" smtClean="0"/>
                  <a:t>2m </a:t>
                </a:r>
                <a:r>
                  <a:rPr lang="fr-FR" sz="2800" dirty="0"/>
                  <a:t>de hauteur</a:t>
                </a:r>
                <a:r>
                  <a:rPr lang="fr-FR" sz="2800" dirty="0" smtClean="0"/>
                  <a:t>,</a:t>
                </a:r>
                <a:br>
                  <a:rPr lang="fr-FR" sz="2800" dirty="0" smtClean="0"/>
                </a:br>
                <a:endParaRPr lang="fr-FR" sz="2800" dirty="0"/>
              </a:p>
              <a:p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fr-FR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/>
                          </a:rPr>
                          <m:t>h𝑎𝑢𝑡𝑒𝑢𝑟</m:t>
                        </m:r>
                        <m:r>
                          <a:rPr lang="fr-FR" sz="3200" i="1">
                            <a:latin typeface="Cambria Math"/>
                          </a:rPr>
                          <m:t> </m:t>
                        </m:r>
                        <m:r>
                          <a:rPr lang="fr-FR" sz="3200" i="1">
                            <a:latin typeface="Cambria Math"/>
                          </a:rPr>
                          <m:t>𝑡𝑜𝑡𝑎𝑙𝑒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</a:rPr>
                          <m:t>h𝑎𝑢𝑡𝑒𝑢𝑟</m:t>
                        </m:r>
                        <m:r>
                          <a:rPr lang="fr-FR" sz="3200" i="1">
                            <a:latin typeface="Cambria Math"/>
                          </a:rPr>
                          <m:t> </m:t>
                        </m:r>
                        <m:r>
                          <a:rPr lang="fr-FR" sz="3200" i="1">
                            <a:latin typeface="Cambria Math"/>
                          </a:rPr>
                          <m:t>𝑑𝑢</m:t>
                        </m:r>
                        <m:r>
                          <a:rPr lang="fr-FR" sz="3200" i="1">
                            <a:latin typeface="Cambria Math"/>
                          </a:rPr>
                          <m:t> </m:t>
                        </m:r>
                        <m:r>
                          <a:rPr lang="fr-FR" sz="3200" i="1">
                            <a:latin typeface="Cambria Math"/>
                          </a:rPr>
                          <m:t>𝑛𝑜𝑚𝑏𝑟𝑖𝑙</m:t>
                        </m:r>
                      </m:den>
                    </m:f>
                  </m:oMath>
                </a14:m>
                <a:r>
                  <a:rPr lang="fr-FR" sz="3200" dirty="0"/>
                  <a:t>  </a:t>
                </a:r>
                <a:r>
                  <a:rPr lang="fr-FR" sz="2800" dirty="0">
                    <a:sym typeface="Symbol"/>
                  </a:rPr>
                  <a:t></a:t>
                </a:r>
                <a:r>
                  <a:rPr lang="fr-FR" sz="2800" dirty="0"/>
                  <a:t> 1,619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276872"/>
                <a:ext cx="5256584" cy="2956066"/>
              </a:xfrm>
              <a:prstGeom prst="rect">
                <a:avLst/>
              </a:prstGeom>
              <a:blipFill rotWithShape="1">
                <a:blip r:embed="rId4"/>
                <a:stretch>
                  <a:fillRect l="-2317" t="-1860" b="-12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577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3528392" cy="65581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11960" y="3105835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u="sng" dirty="0"/>
              <a:t>Notre Dame de Paris</a:t>
            </a:r>
            <a:r>
              <a:rPr lang="fr-FR" sz="2800" dirty="0"/>
              <a:t> </a:t>
            </a:r>
            <a:br>
              <a:rPr lang="fr-FR" sz="2800" dirty="0"/>
            </a:br>
            <a:r>
              <a:rPr lang="fr-FR" sz="2800" i="1" dirty="0"/>
              <a:t>XIII</a:t>
            </a:r>
            <a:r>
              <a:rPr lang="fr-FR" sz="2800" i="1" baseline="30000" dirty="0"/>
              <a:t>ème</a:t>
            </a:r>
            <a:r>
              <a:rPr lang="fr-FR" sz="2800" i="1" dirty="0"/>
              <a:t> siècle</a:t>
            </a:r>
            <a:endParaRPr lang="fr-FR" sz="280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683568" y="1988840"/>
            <a:ext cx="288032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683568" y="1988840"/>
            <a:ext cx="0" cy="456931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563888" y="1988840"/>
            <a:ext cx="0" cy="456931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19572" y="6558154"/>
            <a:ext cx="288032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83568" y="4941168"/>
            <a:ext cx="288032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907704" y="4941168"/>
            <a:ext cx="0" cy="161698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719572" y="5517232"/>
            <a:ext cx="118813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615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ttp://upload.wikimedia.org/wikipedia/commons/thumb/0/04/V%C3%A9nus_et_le_nombre_d%27or.jpg/220px-V%C3%A9nus_et_le_nombre_d%27o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475"/>
            <a:ext cx="5285672" cy="3772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750340" y="4653135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u="sng" dirty="0" smtClean="0"/>
              <a:t>La Naissance de Vénus</a:t>
            </a:r>
            <a:r>
              <a:rPr lang="fr-FR" sz="2800" b="1" dirty="0"/>
              <a:t> </a:t>
            </a:r>
            <a:endParaRPr lang="fr-FR" sz="2800" b="1" dirty="0" smtClean="0"/>
          </a:p>
          <a:p>
            <a:r>
              <a:rPr lang="fr-FR" sz="2800" dirty="0" smtClean="0"/>
              <a:t>        de</a:t>
            </a:r>
            <a:r>
              <a:rPr lang="fr-FR" sz="2800" dirty="0"/>
              <a:t> </a:t>
            </a:r>
            <a:r>
              <a:rPr lang="fr-FR" sz="2800" b="1" u="sng" dirty="0" smtClean="0"/>
              <a:t>Botticelli</a:t>
            </a:r>
            <a:r>
              <a:rPr lang="fr-FR" sz="2800" dirty="0" smtClean="0"/>
              <a:t>, </a:t>
            </a:r>
          </a:p>
          <a:p>
            <a:r>
              <a:rPr lang="fr-FR" sz="2800" dirty="0" smtClean="0"/>
              <a:t>         XV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siècle  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4898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PEG - 2.2 Mo">
            <a:hlinkClick r:id="rId3" tooltip="&quot;JPEG - 2.2 Mo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9" y="548680"/>
            <a:ext cx="4447493" cy="56305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36096" y="2420888"/>
            <a:ext cx="337348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u="sng" dirty="0" smtClean="0"/>
              <a:t>La Joconde</a:t>
            </a:r>
            <a:r>
              <a:rPr lang="fr-FR" sz="2800" dirty="0" smtClean="0"/>
              <a:t>   </a:t>
            </a:r>
          </a:p>
          <a:p>
            <a:r>
              <a:rPr lang="fr-FR" sz="2800" dirty="0" smtClean="0"/>
              <a:t>de   </a:t>
            </a:r>
            <a:r>
              <a:rPr lang="fr-FR" sz="2800" b="1" u="sng" dirty="0"/>
              <a:t>Léonard de Vinci</a:t>
            </a:r>
            <a:r>
              <a:rPr lang="fr-FR" sz="2800" b="1" u="sng" dirty="0" smtClean="0"/>
              <a:t>.</a:t>
            </a:r>
          </a:p>
          <a:p>
            <a:r>
              <a:rPr lang="fr-FR" sz="2800" dirty="0" smtClean="0"/>
              <a:t>XV</a:t>
            </a:r>
            <a:r>
              <a:rPr lang="fr-FR" sz="2800" baseline="30000" dirty="0" smtClean="0"/>
              <a:t>ème </a:t>
            </a:r>
            <a:r>
              <a:rPr lang="fr-FR" sz="2800" dirty="0" smtClean="0"/>
              <a:t>siècle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32420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strosurf.com/luxorion/Sciences/vinci-auto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6" y="476672"/>
            <a:ext cx="4094712" cy="53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22231" y="2636912"/>
            <a:ext cx="40945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u="sng" dirty="0"/>
              <a:t>Léonard de Vinci.</a:t>
            </a:r>
            <a:r>
              <a:rPr lang="fr-FR" sz="4000" b="1" dirty="0"/>
              <a:t>  </a:t>
            </a:r>
            <a:endParaRPr lang="fr-FR" sz="4000" b="1" dirty="0" smtClean="0"/>
          </a:p>
          <a:p>
            <a:r>
              <a:rPr lang="fr-FR" sz="4000" i="1" dirty="0" smtClean="0"/>
              <a:t>(</a:t>
            </a:r>
            <a:r>
              <a:rPr lang="fr-FR" sz="4000" i="1" dirty="0"/>
              <a:t>1452-1519)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488622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b/bd/Study_of_a_Tuscan_Landscape.jpg/220px-Study_of_a_Tuscan_Landsc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32" y="577815"/>
            <a:ext cx="5157967" cy="33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33897" y="4508584"/>
            <a:ext cx="5772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premier </a:t>
            </a:r>
            <a:r>
              <a:rPr lang="fr-FR" sz="2800" dirty="0"/>
              <a:t>dessin connu de Léonard </a:t>
            </a:r>
            <a:r>
              <a:rPr lang="fr-FR" sz="2800" dirty="0" smtClean="0"/>
              <a:t>:</a:t>
            </a:r>
            <a:br>
              <a:rPr lang="fr-FR" sz="2800" dirty="0" smtClean="0"/>
            </a:br>
            <a:r>
              <a:rPr lang="fr-FR" sz="2800" dirty="0" smtClean="0"/>
              <a:t>    </a:t>
            </a:r>
            <a:r>
              <a:rPr lang="fr-FR" sz="2800" i="1" u="sng" dirty="0" smtClean="0"/>
              <a:t>Paysage de la Vallée de l’Arno</a:t>
            </a:r>
            <a:endParaRPr lang="fr-FR" sz="2800" i="1" u="sng" dirty="0"/>
          </a:p>
        </p:txBody>
      </p:sp>
    </p:spTree>
    <p:extLst>
      <p:ext uri="{BB962C8B-B14F-4D97-AF65-F5344CB8AC3E}">
        <p14:creationId xmlns:p14="http://schemas.microsoft.com/office/powerpoint/2010/main" val="1322911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1/11/Workshop_of_Andrea_del_Verrocchio%2C_1470s_Metropolitan_Museum_N-Y.jpg/220px-Workshop_of_Andrea_del_Verrocchio%2C_1470s_Metropolitan_Museum_N-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4" y="2202310"/>
            <a:ext cx="2304256" cy="315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01469" y="2649428"/>
            <a:ext cx="4490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i="1" u="sng" dirty="0"/>
              <a:t>Vierge à l'Enfant</a:t>
            </a:r>
            <a:r>
              <a:rPr lang="fr-FR" sz="2800" dirty="0"/>
              <a:t> </a:t>
            </a:r>
            <a:r>
              <a:rPr lang="fr-FR" sz="2800" dirty="0" smtClean="0"/>
              <a:t> (</a:t>
            </a:r>
            <a:r>
              <a:rPr lang="fr-FR" sz="2800" dirty="0"/>
              <a:t>1470-1475</a:t>
            </a:r>
            <a:r>
              <a:rPr lang="fr-FR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981931" y="5625551"/>
            <a:ext cx="5019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u="sng" dirty="0"/>
              <a:t>Giuliano de' </a:t>
            </a:r>
            <a:r>
              <a:rPr lang="it-IT" sz="2800" i="1" u="sng" dirty="0" smtClean="0"/>
              <a:t>Medici</a:t>
            </a:r>
            <a:r>
              <a:rPr lang="it-IT" sz="2800" dirty="0"/>
              <a:t> </a:t>
            </a:r>
            <a:r>
              <a:rPr lang="it-IT" sz="2800" dirty="0" smtClean="0"/>
              <a:t>  (1475-1478)</a:t>
            </a:r>
            <a:endParaRPr lang="fr-FR" sz="2800" dirty="0"/>
          </a:p>
        </p:txBody>
      </p:sp>
      <p:pic>
        <p:nvPicPr>
          <p:cNvPr id="4100" name="Picture 4" descr="http://upload.wikimedia.org/wikipedia/commons/thumb/2/25/National_gallery_in_washington_d.c.%2C_andrea_del_verrocchio%2C_giuliano_de%27_medici%2C_1475-78_02.JPG/640px-National_gallery_in_washington_d.c.%2C_andrea_del_verrocchio%2C_giuliano_de%27_medici%2C_1475-78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30" y="3680752"/>
            <a:ext cx="2592288" cy="27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051720" y="454210"/>
            <a:ext cx="445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/>
              <a:t>Andrea </a:t>
            </a:r>
            <a:r>
              <a:rPr lang="fr-FR" sz="3600" b="1" u="sng" dirty="0" err="1"/>
              <a:t>del</a:t>
            </a:r>
            <a:r>
              <a:rPr lang="fr-FR" sz="3600" b="1" u="sng" dirty="0"/>
              <a:t> Verrocchio</a:t>
            </a:r>
          </a:p>
        </p:txBody>
      </p:sp>
      <p:pic>
        <p:nvPicPr>
          <p:cNvPr id="4102" name="Picture 6" descr="Andrea del Verrocch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280" y="303245"/>
            <a:ext cx="1488980" cy="20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8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division d’un segment</a:t>
            </a:r>
            <a:br>
              <a:rPr lang="fr-FR" dirty="0"/>
            </a:br>
            <a:r>
              <a:rPr lang="fr-FR" dirty="0"/>
              <a:t>en « </a:t>
            </a:r>
            <a:r>
              <a:rPr lang="fr-FR" b="1" u="sng" dirty="0"/>
              <a:t>extrême et moyenne raison</a:t>
            </a:r>
            <a:r>
              <a:rPr lang="fr-FR" dirty="0"/>
              <a:t> </a:t>
            </a:r>
            <a:r>
              <a:rPr lang="fr-FR" dirty="0" smtClean="0"/>
              <a:t>»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851920" y="3933056"/>
            <a:ext cx="1098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3" action="ppaction://program"/>
              </a:rPr>
              <a:t>Geogebra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15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babelio.com/users/AVT_Michel-Ange_9385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8" y="548680"/>
            <a:ext cx="1656184" cy="245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http://upload.wikimedia.org/wikipedia/commons/thumb/7/73/God2-Sistine_Chapel.png/250px-God2-Sistine_Chape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45886"/>
            <a:ext cx="5765371" cy="26754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555776" y="866640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/>
              <a:t>Michel-Ange</a:t>
            </a:r>
            <a:br>
              <a:rPr lang="fr-FR" sz="2800" b="1" u="sng" dirty="0" smtClean="0"/>
            </a:br>
            <a:r>
              <a:rPr lang="fr-FR" sz="2800" b="1" u="sng" dirty="0" smtClean="0"/>
              <a:t/>
            </a:r>
            <a:br>
              <a:rPr lang="fr-FR" sz="2800" b="1" u="sng" dirty="0" smtClean="0"/>
            </a:br>
            <a:r>
              <a:rPr lang="fr-FR" sz="2800" b="1" dirty="0" smtClean="0"/>
              <a:t>	</a:t>
            </a:r>
            <a:r>
              <a:rPr lang="fr-FR" sz="2800" i="1" u="sng" dirty="0" smtClean="0"/>
              <a:t>La Création d’Adam</a:t>
            </a:r>
            <a:endParaRPr lang="fr-FR" sz="2800" i="1" u="sng" dirty="0"/>
          </a:p>
          <a:p>
            <a:r>
              <a:rPr lang="fr-FR" sz="2800" i="1" dirty="0" smtClean="0"/>
              <a:t>	de </a:t>
            </a:r>
            <a:r>
              <a:rPr lang="fr-FR" sz="2800" i="1" dirty="0"/>
              <a:t>la </a:t>
            </a:r>
            <a:r>
              <a:rPr lang="fr-FR" sz="2800" i="1" dirty="0" smtClean="0"/>
              <a:t>Chapelle Sixtine 	(1508 -1512)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18606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scription de cette image, également commentée ci-aprè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61" y="729477"/>
            <a:ext cx="1800200" cy="243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http://upload.wikimedia.org/wikipedia/commons/thumb/8/8d/Raphael_Madonna_of_the_Meadow.jpg/640px-Raphael_Madonna_of_the_Meadow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91327"/>
            <a:ext cx="2880320" cy="36621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915816" y="729477"/>
            <a:ext cx="5728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/>
              <a:t>Raphaël</a:t>
            </a:r>
            <a:br>
              <a:rPr lang="fr-FR" sz="2800" b="1" u="sng" dirty="0" smtClean="0"/>
            </a:br>
            <a:r>
              <a:rPr lang="fr-FR" sz="2800" b="1" u="sng" dirty="0" smtClean="0"/>
              <a:t/>
            </a:r>
            <a:br>
              <a:rPr lang="fr-FR" sz="2800" b="1" u="sng" dirty="0" smtClean="0"/>
            </a:br>
            <a:r>
              <a:rPr lang="fr-FR" sz="2800" dirty="0" smtClean="0"/>
              <a:t>            </a:t>
            </a:r>
            <a:r>
              <a:rPr lang="fr-FR" sz="2800" b="1" u="sng" dirty="0" smtClean="0"/>
              <a:t> </a:t>
            </a:r>
            <a:r>
              <a:rPr lang="fr-FR" sz="2800" i="1" u="sng" dirty="0" smtClean="0"/>
              <a:t>La Madone à la Prairie</a:t>
            </a:r>
            <a:endParaRPr lang="fr-FR" sz="2800" i="1" u="sng" dirty="0"/>
          </a:p>
          <a:p>
            <a:r>
              <a:rPr lang="fr-FR" sz="2800" i="1" dirty="0"/>
              <a:t> </a:t>
            </a:r>
            <a:r>
              <a:rPr lang="fr-FR" sz="2800" i="1" dirty="0" smtClean="0"/>
              <a:t>            (</a:t>
            </a:r>
            <a:r>
              <a:rPr lang="fr-FR" sz="2800" i="1" dirty="0"/>
              <a:t>1505-1506)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4482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upload.wikimedia.org/wikipedia/commons/thumb/7/70/DaVinciTankAtAmboise.jpeg/220px-DaVinciTankAtAmboise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7" y="464075"/>
            <a:ext cx="3024336" cy="260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http://upload.wikimedia.org/wikipedia/commons/thumb/5/50/Leonardo_da_Vinci_helicopter_and_lifting_wing.jpg/320px-Leonardo_da_Vinci_helicopter_and_lifting_wing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9"/>
          <a:stretch/>
        </p:blipFill>
        <p:spPr bwMode="auto">
          <a:xfrm>
            <a:off x="4762253" y="332656"/>
            <a:ext cx="3384376" cy="25222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5511" y="3105834"/>
            <a:ext cx="3321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Reproduction du </a:t>
            </a:r>
            <a:r>
              <a:rPr lang="fr-FR" i="1" u="sng" dirty="0" smtClean="0"/>
              <a:t>Char de Comba</a:t>
            </a:r>
            <a:r>
              <a:rPr lang="fr-FR" i="1" u="sng" dirty="0" smtClean="0">
                <a:hlinkClick r:id="rId5" tooltip="Char de combat"/>
              </a:rPr>
              <a:t>t</a:t>
            </a:r>
            <a:endParaRPr lang="fr-FR" i="1" u="sng" dirty="0" smtClean="0"/>
          </a:p>
          <a:p>
            <a:r>
              <a:rPr lang="fr-FR" dirty="0"/>
              <a:t> de Léonard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2253" y="3068364"/>
            <a:ext cx="3512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La </a:t>
            </a:r>
            <a:r>
              <a:rPr lang="fr-FR" i="1" u="sng" dirty="0" smtClean="0"/>
              <a:t>Vis</a:t>
            </a:r>
            <a:r>
              <a:rPr lang="fr-FR" i="1" u="sng" dirty="0" smtClean="0"/>
              <a:t> Aérienne</a:t>
            </a:r>
            <a:r>
              <a:rPr lang="fr-FR" i="1" u="sng" dirty="0"/>
              <a:t> </a:t>
            </a:r>
            <a:r>
              <a:rPr lang="fr-FR" dirty="0" smtClean="0"/>
              <a:t> (1486), </a:t>
            </a:r>
            <a:r>
              <a:rPr lang="fr-FR" dirty="0"/>
              <a:t>considérée </a:t>
            </a:r>
            <a:endParaRPr lang="fr-FR" dirty="0" smtClean="0"/>
          </a:p>
          <a:p>
            <a:r>
              <a:rPr lang="fr-FR" dirty="0"/>
              <a:t>comme la base de </a:t>
            </a:r>
            <a:r>
              <a:rPr lang="fr-FR" dirty="0" smtClean="0"/>
              <a:t>l’hélicoptère </a:t>
            </a:r>
            <a:endParaRPr lang="fr-FR" dirty="0"/>
          </a:p>
        </p:txBody>
      </p:sp>
      <p:pic>
        <p:nvPicPr>
          <p:cNvPr id="6" name="Image 5" descr="http://upload.wikimedia.org/wikipedia/commons/thumb/b/b1/Leonardo_and_his_Horse.GIF/220px-Leonardo_and_his_Horse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1" y="3816605"/>
            <a:ext cx="3765054" cy="2445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321485" y="5039180"/>
            <a:ext cx="42659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Proportions du cheval de Léonard</a:t>
            </a:r>
            <a:r>
              <a:rPr lang="fr-FR" dirty="0" smtClean="0"/>
              <a:t>,</a:t>
            </a:r>
          </a:p>
          <a:p>
            <a:r>
              <a:rPr lang="fr-FR" dirty="0"/>
              <a:t>statue de bronze jamais réalisée,  à la gloire</a:t>
            </a:r>
          </a:p>
          <a:p>
            <a:r>
              <a:rPr lang="fr-FR" dirty="0" smtClean="0"/>
              <a:t> </a:t>
            </a:r>
            <a:r>
              <a:rPr lang="fr-FR" dirty="0" smtClean="0"/>
              <a:t>François Sforza, </a:t>
            </a:r>
            <a:r>
              <a:rPr lang="fr-FR" dirty="0"/>
              <a:t>duc de Milan </a:t>
            </a:r>
            <a:r>
              <a:rPr lang="fr-FR" dirty="0" smtClean="0"/>
              <a:t>1452 à 1466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008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upload.wikimedia.org/wikipedia/commons/thumb/c/c9/Da_Vinci_Studies_of_Embryos_Luc_Viatour.jpg/180px-Da_Vinci_Studies_of_Embryos_Luc_Viatou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3677"/>
            <a:ext cx="2805186" cy="413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http://upload.wikimedia.org/wikipedia/commons/thumb/0/04/Leonardo_da_Vinci_-_Anatomical_studies_of_the_shoulder_-_WGA12824.jpg/640px-Leonardo_da_Vinci_-_Anatomical_studies_of_the_shoulder_-_WGA128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627058" cy="37355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3200722" y="764705"/>
            <a:ext cx="5187702" cy="15104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i="1" u="sng" dirty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>Étude sur </a:t>
            </a:r>
            <a:r>
              <a:rPr lang="fr-FR" sz="2800" i="1" u="sng" dirty="0" smtClean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>l’embryon humain </a:t>
            </a:r>
            <a:r>
              <a:rPr lang="fr-FR" sz="2800" i="1" dirty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fr-FR" sz="2800" i="1" dirty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fr-FR" sz="2800" i="1" dirty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>(1510-1513). </a:t>
            </a:r>
            <a:endParaRPr lang="fr-FR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i="1" dirty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fr-FR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i="1" dirty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r>
              <a:rPr lang="fr-FR" sz="2800" i="1" dirty="0" smtClean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>                 </a:t>
            </a:r>
            <a:r>
              <a:rPr lang="fr-FR" sz="2800" i="1" dirty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fr-FR" sz="2800" i="1" dirty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fr-FR" sz="2800" i="1" dirty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> 	 </a:t>
            </a:r>
            <a:r>
              <a:rPr lang="fr-FR" sz="2800" i="1" u="sng" dirty="0" smtClean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>Etude </a:t>
            </a:r>
            <a:r>
              <a:rPr lang="fr-FR" sz="2800" i="1" u="sng" dirty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>des </a:t>
            </a:r>
            <a:r>
              <a:rPr lang="fr-FR" sz="2800" i="1" u="sng" dirty="0" smtClean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fr-FR" sz="2800" i="1" u="sng" dirty="0" smtClean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fr-FR" sz="2800" i="1" dirty="0" smtClean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>	</a:t>
            </a:r>
            <a:r>
              <a:rPr lang="fr-FR" sz="2800" i="1" u="sng" dirty="0" smtClean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>muscles de</a:t>
            </a:r>
            <a:r>
              <a:rPr lang="fr-FR" sz="2800" i="1" dirty="0" smtClean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fr-FR" sz="2800" i="1" dirty="0" smtClean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fr-FR" sz="2800" i="1" dirty="0" smtClean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> 	</a:t>
            </a:r>
            <a:r>
              <a:rPr lang="fr-FR" sz="2800" i="1" u="sng" dirty="0" smtClean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>l'épaule</a:t>
            </a:r>
            <a:r>
              <a:rPr lang="fr-FR" sz="2800" i="1" dirty="0" smtClean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>   </a:t>
            </a:r>
            <a:r>
              <a:rPr lang="fr-FR" sz="2800" b="1" i="1" dirty="0" smtClean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>                          </a:t>
            </a:r>
            <a:r>
              <a:rPr lang="fr-FR" sz="2800" i="1" dirty="0" smtClean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>	(</a:t>
            </a:r>
            <a:r>
              <a:rPr lang="fr-FR" sz="2800" i="1" dirty="0">
                <a:solidFill>
                  <a:srgbClr val="252525"/>
                </a:solidFill>
                <a:effectLst/>
                <a:latin typeface="Arial"/>
                <a:ea typeface="Calibri"/>
                <a:cs typeface="Times New Roman"/>
              </a:rPr>
              <a:t>1506-1510)</a:t>
            </a:r>
            <a:endParaRPr lang="fr-FR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6149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 illustrative de l'article La Cène (Léonard de Vinci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272808" cy="39547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466020" y="49411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i="1" u="sng" dirty="0"/>
              <a:t>La Cène</a:t>
            </a:r>
            <a:r>
              <a:rPr lang="fr-FR" sz="2800" dirty="0"/>
              <a:t> </a:t>
            </a:r>
            <a:r>
              <a:rPr lang="fr-FR" sz="2800" dirty="0" smtClean="0"/>
              <a:t> -   (1494 – 1498)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76746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musee-virtuel.com/docs/de-vinci/Jeanbaptist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4320480" cy="55209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580112" y="2613751"/>
            <a:ext cx="30852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i="1" u="sng" dirty="0"/>
              <a:t>Saint Jean Baptiste</a:t>
            </a:r>
            <a:r>
              <a:rPr lang="fr-FR" sz="2800" i="1" dirty="0"/>
              <a:t> </a:t>
            </a:r>
            <a:endParaRPr lang="fr-FR" sz="2800" i="1" dirty="0" smtClean="0"/>
          </a:p>
          <a:p>
            <a:r>
              <a:rPr lang="fr-FR" sz="2800" i="1" dirty="0" smtClean="0"/>
              <a:t>(</a:t>
            </a:r>
            <a:r>
              <a:rPr lang="fr-FR" sz="2800" i="1" dirty="0"/>
              <a:t>1513-1516)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422923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PEG - 32.1 k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387190" cy="51475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619672" y="5733256"/>
            <a:ext cx="5380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i="1" u="sng" dirty="0"/>
              <a:t>Etude d'une tête de femme</a:t>
            </a:r>
            <a:r>
              <a:rPr lang="fr-FR" sz="2800" dirty="0"/>
              <a:t> </a:t>
            </a:r>
            <a:r>
              <a:rPr lang="fr-FR" sz="2800" dirty="0" smtClean="0"/>
              <a:t>  </a:t>
            </a:r>
            <a:r>
              <a:rPr lang="fr-FR" sz="2800" i="1" dirty="0" smtClean="0"/>
              <a:t>(</a:t>
            </a:r>
            <a:r>
              <a:rPr lang="fr-FR" sz="2800" i="1" dirty="0"/>
              <a:t>1508)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66665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95736" y="2468405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1502 : Commande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652922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nçois Ier vers 1527 par Jean Clouet, huile sur toile, 96 × 74 cm, Paris, musée du Louvr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846639" cy="497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16016" y="3229859"/>
            <a:ext cx="34261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/>
            <a:r>
              <a:rPr lang="fr-FR" altLang="fr-FR" sz="2400" i="1" u="sng" dirty="0">
                <a:solidFill>
                  <a:srgbClr val="000000"/>
                </a:solidFill>
              </a:rPr>
              <a:t>F</a:t>
            </a:r>
            <a:r>
              <a:rPr kumimoji="0" lang="fr-FR" altLang="fr-FR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rançois </a:t>
            </a:r>
            <a:r>
              <a:rPr kumimoji="0" lang="fr-FR" altLang="fr-FR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</a:t>
            </a:r>
            <a:r>
              <a:rPr kumimoji="0" lang="fr-FR" altLang="fr-FR" sz="2400" b="0" i="1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er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  <a:b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lang="fr-FR" altLang="fr-FR" sz="2400" dirty="0" smtClean="0">
                <a:solidFill>
                  <a:srgbClr val="000000"/>
                </a:solidFill>
              </a:rPr>
              <a:t>par </a:t>
            </a:r>
            <a:r>
              <a:rPr lang="fr-FR" altLang="fr-FR" sz="2400" b="1" u="sng" dirty="0" smtClean="0">
                <a:solidFill>
                  <a:srgbClr val="000000"/>
                </a:solidFill>
              </a:rPr>
              <a:t>Jean Clouet 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/>
            </a:r>
            <a:br>
              <a:rPr kumimoji="0" lang="fr-FR" altLang="fr-FR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</a:b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(1527)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  <a:b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769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944216" cy="26124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421957" y="467548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u="sng" dirty="0"/>
              <a:t>La Vierge et l’Enfant</a:t>
            </a:r>
            <a:br>
              <a:rPr lang="fr-FR" sz="2800" i="1" u="sng" dirty="0"/>
            </a:br>
            <a:r>
              <a:rPr lang="fr-FR" sz="2800" i="1" dirty="0"/>
              <a:t>(1503-1519)</a:t>
            </a:r>
            <a:endParaRPr lang="fr-FR" sz="2800" dirty="0"/>
          </a:p>
        </p:txBody>
      </p:sp>
      <p:pic>
        <p:nvPicPr>
          <p:cNvPr id="4" name="Image 3" descr="http://www.musee-virtuel.com/docs/de-vinci/Jeanbaptist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23" y="470031"/>
            <a:ext cx="1944217" cy="24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203848" y="2086307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u="sng" dirty="0"/>
              <a:t>Saint Jean Baptiste</a:t>
            </a:r>
            <a:r>
              <a:rPr lang="fr-FR" sz="2800" i="1" dirty="0"/>
              <a:t> </a:t>
            </a:r>
          </a:p>
          <a:p>
            <a:r>
              <a:rPr lang="fr-FR" sz="2800" i="1" dirty="0"/>
              <a:t>(1513-1516)</a:t>
            </a:r>
            <a:endParaRPr lang="fr-FR" sz="2800" dirty="0"/>
          </a:p>
        </p:txBody>
      </p:sp>
      <p:pic>
        <p:nvPicPr>
          <p:cNvPr id="6" name="Image 5" descr="Image illustrative de l'article La Jocond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49" y="3284983"/>
            <a:ext cx="2130984" cy="31760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410347" y="4039344"/>
            <a:ext cx="222048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 smtClean="0"/>
          </a:p>
          <a:p>
            <a:r>
              <a:rPr lang="fr-FR" sz="2800" i="1" u="sng" dirty="0" smtClean="0"/>
              <a:t>La Joconde</a:t>
            </a:r>
          </a:p>
          <a:p>
            <a:r>
              <a:rPr lang="fr-FR" sz="2800" dirty="0" smtClean="0"/>
              <a:t>(1503 - </a:t>
            </a:r>
            <a:r>
              <a:rPr lang="fr-FR" sz="2800" dirty="0"/>
              <a:t>1517 </a:t>
            </a:r>
            <a:r>
              <a:rPr lang="fr-FR" sz="2800" dirty="0" smtClean="0"/>
              <a:t>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8685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52928" cy="234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1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 illustrative de l'article La Jocon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999572" cy="59609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932040" y="1772816"/>
            <a:ext cx="40653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huile sur bois de </a:t>
            </a:r>
            <a:r>
              <a:rPr lang="fr-FR" sz="2800" dirty="0" smtClean="0"/>
              <a:t>peuplier </a:t>
            </a:r>
          </a:p>
          <a:p>
            <a:r>
              <a:rPr lang="fr-FR" sz="2800" dirty="0" smtClean="0"/>
              <a:t>77 </a:t>
            </a:r>
            <a:r>
              <a:rPr lang="fr-FR" sz="2800" dirty="0"/>
              <a:t>X 53 </a:t>
            </a:r>
            <a:r>
              <a:rPr lang="fr-FR" sz="2800" dirty="0" smtClean="0"/>
              <a:t>cm</a:t>
            </a:r>
            <a:br>
              <a:rPr lang="fr-FR" sz="2800" dirty="0" smtClean="0"/>
            </a:br>
            <a:r>
              <a:rPr lang="fr-FR" sz="2800" dirty="0" smtClean="0"/>
              <a:t>peint de 1503 à 1517 </a:t>
            </a:r>
            <a:r>
              <a:rPr lang="fr-FR" sz="2800" dirty="0"/>
              <a:t>		</a:t>
            </a:r>
            <a:endParaRPr lang="fr-FR" sz="2800" dirty="0" smtClean="0"/>
          </a:p>
          <a:p>
            <a:r>
              <a:rPr lang="fr-FR" sz="2800" dirty="0" smtClean="0"/>
              <a:t>exposé </a:t>
            </a:r>
            <a:r>
              <a:rPr lang="fr-FR" sz="2800" dirty="0"/>
              <a:t>à Paris, 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au </a:t>
            </a:r>
            <a:r>
              <a:rPr lang="fr-FR" sz="2800" dirty="0" smtClean="0"/>
              <a:t>Musée du Louvre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41055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cineclubdecaen.com/peinture/peintres/antonellodemessine/hommequiri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9936"/>
            <a:ext cx="2952328" cy="36684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95936" y="3480045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i="1" u="sng" dirty="0" smtClean="0"/>
              <a:t>L’Homme qui Rit </a:t>
            </a:r>
            <a:r>
              <a:rPr lang="fr-FR" sz="2800" i="1" dirty="0" smtClean="0"/>
              <a:t/>
            </a:r>
            <a:br>
              <a:rPr lang="fr-FR" sz="2800" i="1" dirty="0" smtClean="0"/>
            </a:br>
            <a:r>
              <a:rPr lang="fr-FR" sz="2800" b="1" i="1" u="sng" dirty="0" smtClean="0"/>
              <a:t>Antonello </a:t>
            </a:r>
            <a:r>
              <a:rPr lang="fr-FR" sz="2800" b="1" i="1" u="sng" dirty="0"/>
              <a:t>de Messine</a:t>
            </a:r>
            <a:r>
              <a:rPr lang="fr-FR" sz="2800" dirty="0"/>
              <a:t> </a:t>
            </a:r>
            <a:r>
              <a:rPr lang="fr-FR" sz="2800" i="1" dirty="0" smtClean="0"/>
              <a:t/>
            </a:r>
            <a:br>
              <a:rPr lang="fr-FR" sz="2800" i="1" dirty="0" smtClean="0"/>
            </a:br>
            <a:r>
              <a:rPr lang="fr-FR" sz="2800" i="1" dirty="0" smtClean="0"/>
              <a:t>(1470</a:t>
            </a:r>
            <a:r>
              <a:rPr lang="fr-FR" sz="2800" i="1" dirty="0" smtClean="0"/>
              <a:t>)</a:t>
            </a:r>
            <a:endParaRPr lang="fr-FR" sz="2800" i="1" u="sng" dirty="0" smtClean="0"/>
          </a:p>
          <a:p>
            <a:r>
              <a:rPr lang="fr-FR" sz="2800" dirty="0"/>
              <a:t>	</a:t>
            </a:r>
            <a:br>
              <a:rPr lang="fr-FR" sz="2800" dirty="0"/>
            </a:br>
            <a:r>
              <a:rPr lang="fr-FR" sz="2800" dirty="0"/>
              <a:t> 						</a:t>
            </a:r>
            <a:r>
              <a:rPr lang="fr-FR" sz="2800" i="1" dirty="0"/>
              <a:t/>
            </a:r>
            <a:br>
              <a:rPr lang="fr-FR" sz="2800" i="1" dirty="0"/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12865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 illustrative de l'article La Jocon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3999572" cy="5960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1223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553"/>
            <a:ext cx="3705231" cy="6182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JPEG - 2.2 Mo">
            <a:hlinkClick r:id="rId4" tooltip="&quot;JPEG - 2.2 Mo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0328"/>
            <a:ext cx="4464496" cy="5653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950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tpenombredor.pagesperso-orange.fr/images/corbusi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02044"/>
            <a:ext cx="4719221" cy="31583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02667" y="5077504"/>
            <a:ext cx="3961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Le Corbusier</a:t>
            </a:r>
            <a:r>
              <a:rPr lang="fr-FR" sz="2800" dirty="0"/>
              <a:t> (1887-1965)</a:t>
            </a:r>
            <a:r>
              <a:rPr lang="fr-FR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3768" y="42948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i="1" u="sng" dirty="0"/>
              <a:t>La Cité </a:t>
            </a:r>
            <a:r>
              <a:rPr lang="fr-FR" sz="2800" i="1" u="sng" dirty="0" smtClean="0"/>
              <a:t>Radieuse</a:t>
            </a:r>
            <a:r>
              <a:rPr lang="fr-FR" sz="2800" i="1" dirty="0" smtClean="0"/>
              <a:t>    -  1952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672326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3"/>
          <a:srcRect l="45368" t="16087" r="36741" b="32696"/>
          <a:stretch/>
        </p:blipFill>
        <p:spPr bwMode="auto">
          <a:xfrm>
            <a:off x="1211614" y="692696"/>
            <a:ext cx="2940333" cy="4933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27984" y="3159642"/>
            <a:ext cx="4424801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</a:t>
            </a:r>
          </a:p>
          <a:p>
            <a:r>
              <a:rPr lang="fr-FR" sz="2800" i="1" u="sng" dirty="0" smtClean="0"/>
              <a:t>Demi-Tasse </a:t>
            </a:r>
            <a:r>
              <a:rPr lang="fr-FR" sz="2800" i="1" u="sng" dirty="0"/>
              <a:t>Géante Volante</a:t>
            </a:r>
            <a:r>
              <a:rPr lang="fr-FR" sz="2800" dirty="0"/>
              <a:t>  </a:t>
            </a:r>
            <a:endParaRPr lang="fr-FR" sz="2800" dirty="0" smtClean="0"/>
          </a:p>
          <a:p>
            <a:r>
              <a:rPr lang="fr-FR" sz="2800" dirty="0" smtClean="0"/>
              <a:t>(</a:t>
            </a:r>
            <a:r>
              <a:rPr lang="fr-FR" sz="2800" dirty="0"/>
              <a:t>1944</a:t>
            </a:r>
            <a:r>
              <a:rPr lang="fr-FR" sz="2800" dirty="0" smtClean="0"/>
              <a:t>)</a:t>
            </a:r>
          </a:p>
          <a:p>
            <a:r>
              <a:rPr lang="fr-FR" sz="2800" b="1" u="sng" dirty="0" smtClean="0"/>
              <a:t>Dali</a:t>
            </a:r>
            <a:endParaRPr lang="fr-FR" sz="2800" u="sng" dirty="0"/>
          </a:p>
        </p:txBody>
      </p:sp>
    </p:spTree>
    <p:extLst>
      <p:ext uri="{BB962C8B-B14F-4D97-AF65-F5344CB8AC3E}">
        <p14:creationId xmlns:p14="http://schemas.microsoft.com/office/powerpoint/2010/main" val="10894881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 illustrative de l'article La Jocon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2"/>
            <a:ext cx="3999572" cy="5960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36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re 1"/>
              <p:cNvSpPr>
                <a:spLocks noGrp="1"/>
              </p:cNvSpPr>
              <p:nvPr>
                <p:ph idx="1"/>
              </p:nvPr>
            </p:nvSpPr>
            <p:spPr>
              <a:xfrm>
                <a:off x="2483768" y="2564904"/>
                <a:ext cx="4536504" cy="125273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8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8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fr-FR" sz="8800" dirty="0">
                    <a:solidFill>
                      <a:srgbClr val="FF0000"/>
                    </a:solidFill>
                  </a:rPr>
                  <a:t>1,618</a:t>
                </a:r>
              </a:p>
            </p:txBody>
          </p:sp>
        </mc:Choice>
        <mc:Fallback xmlns="">
          <p:sp>
            <p:nvSpPr>
              <p:cNvPr id="4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3768" y="2564904"/>
                <a:ext cx="4536504" cy="1252736"/>
              </a:xfrm>
              <a:blipFill rotWithShape="1">
                <a:blip r:embed="rId3"/>
                <a:stretch>
                  <a:fillRect t="-23415" r="-2013" b="-648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3563888" y="1628800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nombre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96287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835696" y="404664"/>
            <a:ext cx="5184577" cy="3600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576" y="4509120"/>
            <a:ext cx="3312368" cy="100811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55576" y="4509120"/>
            <a:ext cx="100811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004048" y="4293096"/>
            <a:ext cx="2736304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004048" y="4293096"/>
            <a:ext cx="2016225" cy="2016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020273" y="4293096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0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692696"/>
            <a:ext cx="6336706" cy="49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7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fr-FR" b="1" u="sng" dirty="0"/>
              <a:t>Pythagore</a:t>
            </a:r>
            <a:r>
              <a:rPr lang="fr-FR" dirty="0"/>
              <a:t>, mathématicien,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philosophe et </a:t>
            </a:r>
            <a:r>
              <a:rPr lang="fr-FR" dirty="0"/>
              <a:t>homme politique </a:t>
            </a:r>
            <a:r>
              <a:rPr lang="fr-FR" dirty="0" smtClean="0"/>
              <a:t>Grec </a:t>
            </a:r>
            <a:br>
              <a:rPr lang="fr-FR" dirty="0" smtClean="0"/>
            </a:br>
            <a:r>
              <a:rPr lang="fr-FR" dirty="0" smtClean="0"/>
              <a:t>du </a:t>
            </a:r>
            <a:r>
              <a:rPr lang="fr-FR" dirty="0"/>
              <a:t>VI</a:t>
            </a:r>
            <a:r>
              <a:rPr lang="fr-FR" baseline="30000" dirty="0"/>
              <a:t>ème</a:t>
            </a:r>
            <a:r>
              <a:rPr lang="fr-FR" dirty="0"/>
              <a:t> siècle avant J.C. </a:t>
            </a:r>
          </a:p>
        </p:txBody>
      </p:sp>
      <p:pic>
        <p:nvPicPr>
          <p:cNvPr id="4" name="Espace réservé du contenu 3" descr="http://img1.wikia.nocookie.net/__cb20060425220027/desencyclopedie/images/b/b5/Pythagore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2564636" cy="37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p6.storage.canalblog.com/62/59/59599/5313598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802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525</Words>
  <Application>Microsoft Office PowerPoint</Application>
  <PresentationFormat>Affichage à l'écran (4:3)</PresentationFormat>
  <Paragraphs>183</Paragraphs>
  <Slides>56</Slides>
  <Notes>54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7" baseType="lpstr">
      <vt:lpstr>Thème Office</vt:lpstr>
      <vt:lpstr>La Joconde  à travers le  Nombre d’Or</vt:lpstr>
      <vt:lpstr>Nombre d’Or Lien avec les Arts Léonard de Vinci La Joconde</vt:lpstr>
      <vt:lpstr>Euclide  mathématicien Grec  du IIIème siècle avant J.C.</vt:lpstr>
      <vt:lpstr>division d’un segment en « extrême et moyenne raison » </vt:lpstr>
      <vt:lpstr>Présentation PowerPoint</vt:lpstr>
      <vt:lpstr>Présentation PowerPoint</vt:lpstr>
      <vt:lpstr>Présentation PowerPoint</vt:lpstr>
      <vt:lpstr>Présentation PowerPoint</vt:lpstr>
      <vt:lpstr>Pythagore, mathématicien,  philosophe et homme politique Grec  du VIème siècle avant J.C. </vt:lpstr>
      <vt:lpstr>Irrationnel</vt:lpstr>
      <vt:lpstr>le Parthénon à Athènes de l’architecte grec :  Ictinos (Vème siècle avant J.C)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Euclide  mathématicien Grec  du IIIème siècle avant J.C.</dc:title>
  <dc:creator>Valued Acer Customer</dc:creator>
  <cp:lastModifiedBy>Valued Acer Customer</cp:lastModifiedBy>
  <cp:revision>34</cp:revision>
  <dcterms:created xsi:type="dcterms:W3CDTF">2015-03-21T16:22:24Z</dcterms:created>
  <dcterms:modified xsi:type="dcterms:W3CDTF">2015-03-23T21:22:28Z</dcterms:modified>
</cp:coreProperties>
</file>